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5"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18" d="100"/>
          <a:sy n="118" d="100"/>
        </p:scale>
        <p:origin x="-96" y="-584"/>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4197916159"/>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Shape 40"/>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1" name="Shape 4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7" name="Shape 9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5" name="Shape 10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12" name="Shape 11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18" name="Shape 11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24" name="Shape 12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30" name="Shape 13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36" name="Shape 13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42" name="Shape 14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Shape 147"/>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48" name="Shape 14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54" name="Shape 15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Shape 46"/>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7" name="Shape 4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txBox="1"/>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Times New Roman"/>
              <a:buNone/>
            </a:pPr>
            <a:fld id="{00000000-1234-1234-1234-123412341234}" type="slidenum">
              <a:rPr lang="en" sz="1200" b="0" i="0" u="none" strike="noStrike" cap="none" baseline="0">
                <a:solidFill>
                  <a:srgbClr val="000000"/>
                </a:solidFill>
                <a:latin typeface="Times New Roman"/>
                <a:ea typeface="Times New Roman"/>
                <a:cs typeface="Times New Roman"/>
                <a:sym typeface="Times New Roman"/>
              </a:rPr>
              <a:t>20</a:t>
            </a:fld>
            <a:endParaRPr lang="en" sz="1200" b="0" i="0" u="none" strike="noStrike" cap="none" baseline="0">
              <a:solidFill>
                <a:srgbClr val="000000"/>
              </a:solidFill>
              <a:latin typeface="Times New Roman"/>
              <a:ea typeface="Times New Roman"/>
              <a:cs typeface="Times New Roman"/>
              <a:sym typeface="Times New Roman"/>
            </a:endParaRPr>
          </a:p>
        </p:txBody>
      </p:sp>
      <p:sp>
        <p:nvSpPr>
          <p:cNvPr id="161" name="Shape 1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62" name="Shape 162"/>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a:spcBef>
                <a:spcPts val="0"/>
              </a:spcBef>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68" name="Shape 16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2" name="Shape 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8" name="Shape 5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txBox="1"/>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Times New Roman"/>
              <a:buNone/>
            </a:pPr>
            <a:fld id="{00000000-1234-1234-1234-123412341234}" type="slidenum">
              <a:rPr lang="en" sz="1200" b="0" i="0" u="none" strike="noStrike" cap="none" baseline="0">
                <a:solidFill>
                  <a:srgbClr val="000000"/>
                </a:solidFill>
                <a:latin typeface="Times New Roman"/>
                <a:ea typeface="Times New Roman"/>
                <a:cs typeface="Times New Roman"/>
                <a:sym typeface="Times New Roman"/>
              </a:rPr>
              <a:t>5</a:t>
            </a:fld>
            <a:endParaRPr lang="en" sz="1200" b="0" i="0" u="none" strike="noStrike" cap="none" baseline="0">
              <a:solidFill>
                <a:srgbClr val="000000"/>
              </a:solidFill>
              <a:latin typeface="Times New Roman"/>
              <a:ea typeface="Times New Roman"/>
              <a:cs typeface="Times New Roman"/>
              <a:sym typeface="Times New Roman"/>
            </a:endParaRPr>
          </a:p>
        </p:txBody>
      </p:sp>
      <p:sp>
        <p:nvSpPr>
          <p:cNvPr id="65" name="Shape 65"/>
          <p:cNvSpPr>
            <a:spLocks noGrp="1" noRot="1" noChangeAspect="1"/>
          </p:cNvSpPr>
          <p:nvPr>
            <p:ph type="sldImg" idx="2"/>
          </p:nvPr>
        </p:nvSpPr>
        <p:spPr>
          <a:xfrm>
            <a:off x="376775" y="715962"/>
            <a:ext cx="6104400" cy="34338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66" name="Shape 66"/>
          <p:cNvSpPr txBox="1">
            <a:spLocks noGrp="1"/>
          </p:cNvSpPr>
          <p:nvPr>
            <p:ph type="body" idx="1"/>
          </p:nvPr>
        </p:nvSpPr>
        <p:spPr>
          <a:xfrm>
            <a:off x="914400" y="4364037"/>
            <a:ext cx="5029199" cy="4080000"/>
          </a:xfrm>
          <a:prstGeom prst="rect">
            <a:avLst/>
          </a:prstGeom>
          <a:noFill/>
          <a:ln>
            <a:noFill/>
          </a:ln>
        </p:spPr>
        <p:txBody>
          <a:bodyPr lIns="91425" tIns="45700" rIns="91425" bIns="45700" anchor="t" anchorCtr="0">
            <a:noAutofit/>
          </a:bodyPr>
          <a:lstStyle/>
          <a:p>
            <a:pPr>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2" name="Shape 7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8" name="Shape 7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4" name="Shape 8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1" name="Shape 9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8"/>
        <p:cNvGrpSpPr/>
        <p:nvPr/>
      </p:nvGrpSpPr>
      <p:grpSpPr>
        <a:xfrm>
          <a:off x="0" y="0"/>
          <a:ext cx="0" cy="0"/>
          <a:chOff x="0" y="0"/>
          <a:chExt cx="0" cy="0"/>
        </a:xfrm>
      </p:grpSpPr>
      <p:sp>
        <p:nvSpPr>
          <p:cNvPr id="9" name="Shape 9"/>
          <p:cNvSpPr txBox="1">
            <a:spLocks noGrp="1"/>
          </p:cNvSpPr>
          <p:nvPr>
            <p:ph type="subTitle" idx="1"/>
          </p:nvPr>
        </p:nvSpPr>
        <p:spPr>
          <a:xfrm>
            <a:off x="685800" y="2840053"/>
            <a:ext cx="7772400" cy="784799"/>
          </a:xfrm>
          <a:prstGeom prst="rect">
            <a:avLst/>
          </a:prstGeom>
        </p:spPr>
        <p:txBody>
          <a:bodyPr lIns="91425" tIns="91425" rIns="91425" bIns="91425" anchor="t" anchorCtr="0"/>
          <a:lstStyle>
            <a:lvl1pPr algn="ctr">
              <a:spcBef>
                <a:spcPts val="0"/>
              </a:spcBef>
              <a:buClr>
                <a:schemeClr val="dk2"/>
              </a:buClr>
              <a:buNone/>
              <a:defRPr>
                <a:solidFill>
                  <a:schemeClr val="dk2"/>
                </a:solidFill>
              </a:defRPr>
            </a:lvl1pPr>
            <a:lvl2pPr algn="ctr">
              <a:spcBef>
                <a:spcPts val="0"/>
              </a:spcBef>
              <a:buClr>
                <a:schemeClr val="dk2"/>
              </a:buClr>
              <a:buSzPct val="100000"/>
              <a:buNone/>
              <a:defRPr sz="3000">
                <a:solidFill>
                  <a:schemeClr val="dk2"/>
                </a:solidFill>
              </a:defRPr>
            </a:lvl2pPr>
            <a:lvl3pPr algn="ctr">
              <a:spcBef>
                <a:spcPts val="0"/>
              </a:spcBef>
              <a:buClr>
                <a:schemeClr val="dk2"/>
              </a:buClr>
              <a:buSzPct val="100000"/>
              <a:buNone/>
              <a:defRPr sz="3000">
                <a:solidFill>
                  <a:schemeClr val="dk2"/>
                </a:solidFill>
              </a:defRPr>
            </a:lvl3pPr>
            <a:lvl4pPr algn="ctr">
              <a:spcBef>
                <a:spcPts val="0"/>
              </a:spcBef>
              <a:buClr>
                <a:schemeClr val="dk2"/>
              </a:buClr>
              <a:buSzPct val="100000"/>
              <a:buNone/>
              <a:defRPr sz="3000">
                <a:solidFill>
                  <a:schemeClr val="dk2"/>
                </a:solidFill>
              </a:defRPr>
            </a:lvl4pPr>
            <a:lvl5pPr algn="ctr">
              <a:spcBef>
                <a:spcPts val="0"/>
              </a:spcBef>
              <a:buClr>
                <a:schemeClr val="dk2"/>
              </a:buClr>
              <a:buSzPct val="100000"/>
              <a:buNone/>
              <a:defRPr sz="3000">
                <a:solidFill>
                  <a:schemeClr val="dk2"/>
                </a:solidFill>
              </a:defRPr>
            </a:lvl5pPr>
            <a:lvl6pPr algn="ctr">
              <a:spcBef>
                <a:spcPts val="0"/>
              </a:spcBef>
              <a:buClr>
                <a:schemeClr val="dk2"/>
              </a:buClr>
              <a:buSzPct val="100000"/>
              <a:buNone/>
              <a:defRPr sz="3000">
                <a:solidFill>
                  <a:schemeClr val="dk2"/>
                </a:solidFill>
              </a:defRPr>
            </a:lvl6pPr>
            <a:lvl7pPr algn="ctr">
              <a:spcBef>
                <a:spcPts val="0"/>
              </a:spcBef>
              <a:buClr>
                <a:schemeClr val="dk2"/>
              </a:buClr>
              <a:buSzPct val="100000"/>
              <a:buNone/>
              <a:defRPr sz="3000">
                <a:solidFill>
                  <a:schemeClr val="dk2"/>
                </a:solidFill>
              </a:defRPr>
            </a:lvl7pPr>
            <a:lvl8pPr algn="ctr">
              <a:spcBef>
                <a:spcPts val="0"/>
              </a:spcBef>
              <a:buClr>
                <a:schemeClr val="dk2"/>
              </a:buClr>
              <a:buSzPct val="100000"/>
              <a:buNone/>
              <a:defRPr sz="3000">
                <a:solidFill>
                  <a:schemeClr val="dk2"/>
                </a:solidFill>
              </a:defRPr>
            </a:lvl8pPr>
            <a:lvl9pPr algn="ctr">
              <a:spcBef>
                <a:spcPts val="0"/>
              </a:spcBef>
              <a:buClr>
                <a:schemeClr val="dk2"/>
              </a:buClr>
              <a:buSzPct val="100000"/>
              <a:buNone/>
              <a:defRPr sz="3000">
                <a:solidFill>
                  <a:schemeClr val="dk2"/>
                </a:solidFill>
              </a:defRPr>
            </a:lvl9pPr>
          </a:lstStyle>
          <a:p>
            <a:endParaRPr/>
          </a:p>
        </p:txBody>
      </p:sp>
      <p:sp>
        <p:nvSpPr>
          <p:cNvPr id="10" name="Shape 10"/>
          <p:cNvSpPr txBox="1">
            <a:spLocks noGrp="1"/>
          </p:cNvSpPr>
          <p:nvPr>
            <p:ph type="ctrTitle"/>
          </p:nvPr>
        </p:nvSpPr>
        <p:spPr>
          <a:xfrm>
            <a:off x="685800" y="1583342"/>
            <a:ext cx="7772400" cy="1159799"/>
          </a:xfrm>
          <a:prstGeom prst="rect">
            <a:avLst/>
          </a:prstGeom>
        </p:spPr>
        <p:txBody>
          <a:bodyPr lIns="91425" tIns="91425" rIns="91425" bIns="91425" anchor="b" anchorCtr="0"/>
          <a:lstStyle>
            <a:lvl1pPr algn="ctr">
              <a:spcBef>
                <a:spcPts val="0"/>
              </a:spcBef>
              <a:buSzPct val="100000"/>
              <a:defRPr sz="4800"/>
            </a:lvl1pPr>
            <a:lvl2pPr algn="ctr">
              <a:spcBef>
                <a:spcPts val="0"/>
              </a:spcBef>
              <a:buSzPct val="100000"/>
              <a:defRPr sz="4800"/>
            </a:lvl2pPr>
            <a:lvl3pPr algn="ctr">
              <a:spcBef>
                <a:spcPts val="0"/>
              </a:spcBef>
              <a:buSzPct val="100000"/>
              <a:defRPr sz="4800"/>
            </a:lvl3pPr>
            <a:lvl4pPr algn="ctr">
              <a:spcBef>
                <a:spcPts val="0"/>
              </a:spcBef>
              <a:buSzPct val="100000"/>
              <a:defRPr sz="4800"/>
            </a:lvl4pPr>
            <a:lvl5pPr algn="ctr">
              <a:spcBef>
                <a:spcPts val="0"/>
              </a:spcBef>
              <a:buSzPct val="100000"/>
              <a:defRPr sz="4800"/>
            </a:lvl5pPr>
            <a:lvl6pPr algn="ctr">
              <a:spcBef>
                <a:spcPts val="0"/>
              </a:spcBef>
              <a:buSzPct val="100000"/>
              <a:defRPr sz="4800"/>
            </a:lvl6pPr>
            <a:lvl7pPr algn="ctr">
              <a:spcBef>
                <a:spcPts val="0"/>
              </a:spcBef>
              <a:buSzPct val="100000"/>
              <a:defRPr sz="4800"/>
            </a:lvl7pPr>
            <a:lvl8pPr algn="ctr">
              <a:spcBef>
                <a:spcPts val="0"/>
              </a:spcBef>
              <a:buSzPct val="100000"/>
              <a:defRPr sz="4800"/>
            </a:lvl8pPr>
            <a:lvl9pPr algn="ctr">
              <a:spcBef>
                <a:spcPts val="0"/>
              </a:spcBef>
              <a:buSzPct val="100000"/>
              <a:defRPr sz="4800"/>
            </a:lvl9pPr>
          </a:lstStyle>
          <a:p>
            <a:endParaRPr/>
          </a:p>
        </p:txBody>
      </p:sp>
      <p:sp>
        <p:nvSpPr>
          <p:cNvPr id="11" name="Shape 11"/>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2"/>
        <p:cNvGrpSpPr/>
        <p:nvPr/>
      </p:nvGrpSpPr>
      <p:grpSpPr>
        <a:xfrm>
          <a:off x="0" y="0"/>
          <a:ext cx="0" cy="0"/>
          <a:chOff x="0" y="0"/>
          <a:chExt cx="0" cy="0"/>
        </a:xfrm>
      </p:grpSpPr>
      <p:sp>
        <p:nvSpPr>
          <p:cNvPr id="13" name="Shape 13"/>
          <p:cNvSpPr txBox="1">
            <a:spLocks noGrp="1"/>
          </p:cNvSpPr>
          <p:nvPr>
            <p:ph type="title"/>
          </p:nvPr>
        </p:nvSpPr>
        <p:spPr>
          <a:xfrm>
            <a:off x="457200" y="205978"/>
            <a:ext cx="8229600" cy="8574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4" name="Shape 14"/>
          <p:cNvSpPr txBox="1">
            <a:spLocks noGrp="1"/>
          </p:cNvSpPr>
          <p:nvPr>
            <p:ph type="body" idx="1"/>
          </p:nvPr>
        </p:nvSpPr>
        <p:spPr>
          <a:xfrm>
            <a:off x="457200" y="1200150"/>
            <a:ext cx="8229600" cy="3725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5" name="Shape 15"/>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457200" y="205978"/>
            <a:ext cx="8229600" cy="8574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8" name="Shape 18"/>
          <p:cNvSpPr txBox="1">
            <a:spLocks noGrp="1"/>
          </p:cNvSpPr>
          <p:nvPr>
            <p:ph type="body" idx="1"/>
          </p:nvPr>
        </p:nvSpPr>
        <p:spPr>
          <a:xfrm>
            <a:off x="457200" y="1200150"/>
            <a:ext cx="3994500" cy="3725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9" name="Shape 19"/>
          <p:cNvSpPr txBox="1">
            <a:spLocks noGrp="1"/>
          </p:cNvSpPr>
          <p:nvPr>
            <p:ph type="body" idx="2"/>
          </p:nvPr>
        </p:nvSpPr>
        <p:spPr>
          <a:xfrm>
            <a:off x="4692273" y="1200150"/>
            <a:ext cx="3994500" cy="3725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0" name="Shape 20"/>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457200" y="205978"/>
            <a:ext cx="8229600" cy="8574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3" name="Shape 23"/>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24"/>
        <p:cNvGrpSpPr/>
        <p:nvPr/>
      </p:nvGrpSpPr>
      <p:grpSpPr>
        <a:xfrm>
          <a:off x="0" y="0"/>
          <a:ext cx="0" cy="0"/>
          <a:chOff x="0" y="0"/>
          <a:chExt cx="0" cy="0"/>
        </a:xfrm>
      </p:grpSpPr>
      <p:sp>
        <p:nvSpPr>
          <p:cNvPr id="25" name="Shape 25"/>
          <p:cNvSpPr txBox="1">
            <a:spLocks noGrp="1"/>
          </p:cNvSpPr>
          <p:nvPr>
            <p:ph type="body" idx="1"/>
          </p:nvPr>
        </p:nvSpPr>
        <p:spPr>
          <a:xfrm>
            <a:off x="457200" y="4406309"/>
            <a:ext cx="8229600" cy="519599"/>
          </a:xfrm>
          <a:prstGeom prst="rect">
            <a:avLst/>
          </a:prstGeom>
        </p:spPr>
        <p:txBody>
          <a:bodyPr lIns="91425" tIns="91425" rIns="91425" bIns="91425" anchor="t" anchorCtr="0"/>
          <a:lstStyle>
            <a:lvl1pPr algn="ctr">
              <a:spcBef>
                <a:spcPts val="0"/>
              </a:spcBef>
              <a:buClr>
                <a:schemeClr val="dk1"/>
              </a:buClr>
              <a:buSzPct val="100000"/>
              <a:buNone/>
              <a:defRPr sz="1800">
                <a:solidFill>
                  <a:schemeClr val="dk1"/>
                </a:solidFill>
              </a:defRPr>
            </a:lvl1pPr>
          </a:lstStyle>
          <a:p>
            <a:endParaRPr/>
          </a:p>
        </p:txBody>
      </p:sp>
      <p:sp>
        <p:nvSpPr>
          <p:cNvPr id="26" name="Shape 26"/>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7"/>
        <p:cNvGrpSpPr/>
        <p:nvPr/>
      </p:nvGrpSpPr>
      <p:grpSpPr>
        <a:xfrm>
          <a:off x="0" y="0"/>
          <a:ext cx="0" cy="0"/>
          <a:chOff x="0" y="0"/>
          <a:chExt cx="0" cy="0"/>
        </a:xfrm>
      </p:grpSpPr>
      <p:sp>
        <p:nvSpPr>
          <p:cNvPr id="28" name="Shape 28"/>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9"/>
        <p:cNvGrpSpPr/>
        <p:nvPr/>
      </p:nvGrpSpPr>
      <p:grpSpPr>
        <a:xfrm>
          <a:off x="0" y="0"/>
          <a:ext cx="0" cy="0"/>
          <a:chOff x="0" y="0"/>
          <a:chExt cx="0" cy="0"/>
        </a:xfrm>
      </p:grpSpPr>
      <p:sp>
        <p:nvSpPr>
          <p:cNvPr id="30" name="Shape 30"/>
          <p:cNvSpPr txBox="1">
            <a:spLocks noGrp="1"/>
          </p:cNvSpPr>
          <p:nvPr>
            <p:ph type="body" idx="1"/>
          </p:nvPr>
        </p:nvSpPr>
        <p:spPr>
          <a:xfrm>
            <a:off x="457200" y="1110852"/>
            <a:ext cx="8229600" cy="3394500"/>
          </a:xfrm>
          <a:prstGeom prst="rect">
            <a:avLst/>
          </a:prstGeom>
          <a:noFill/>
          <a:ln>
            <a:noFill/>
          </a:ln>
        </p:spPr>
        <p:txBody>
          <a:bodyPr lIns="91425" tIns="91425" rIns="91425" bIns="91425" anchor="t" anchorCtr="0"/>
          <a:lstStyle>
            <a:lvl1pPr marL="365125" indent="-146939" algn="l" rtl="0">
              <a:spcBef>
                <a:spcPts val="400"/>
              </a:spcBef>
              <a:spcAft>
                <a:spcPts val="0"/>
              </a:spcAft>
              <a:buClr>
                <a:schemeClr val="accent1"/>
              </a:buClr>
              <a:buFont typeface="Noto Symbol"/>
              <a:buChar char=""/>
              <a:defRPr/>
            </a:lvl1pPr>
            <a:lvl2pPr marL="620712" indent="-93662" algn="l" rtl="0">
              <a:spcBef>
                <a:spcPts val="325"/>
              </a:spcBef>
              <a:spcAft>
                <a:spcPts val="0"/>
              </a:spcAft>
              <a:buClr>
                <a:schemeClr val="accent1"/>
              </a:buClr>
              <a:buFont typeface="Verdana"/>
              <a:buChar char="◦"/>
              <a:defRPr/>
            </a:lvl2pPr>
            <a:lvl3pPr marL="858837" indent="-103187" algn="l" rtl="0">
              <a:spcBef>
                <a:spcPts val="350"/>
              </a:spcBef>
              <a:spcAft>
                <a:spcPts val="0"/>
              </a:spcAft>
              <a:buClr>
                <a:schemeClr val="accent2"/>
              </a:buClr>
              <a:buFont typeface="Noto Symbol"/>
              <a:buChar char="⚫"/>
              <a:defRPr/>
            </a:lvl3pPr>
            <a:lvl4pPr marL="1143000" indent="-107950" algn="l" rtl="0">
              <a:spcBef>
                <a:spcPts val="350"/>
              </a:spcBef>
              <a:spcAft>
                <a:spcPts val="0"/>
              </a:spcAft>
              <a:buClr>
                <a:schemeClr val="accent2"/>
              </a:buClr>
              <a:buFont typeface="Noto Symbol"/>
              <a:buChar char="⚫"/>
              <a:defRPr/>
            </a:lvl4pPr>
            <a:lvl5pPr marL="1371600" indent="-114300" algn="l" rtl="0">
              <a:spcBef>
                <a:spcPts val="350"/>
              </a:spcBef>
              <a:spcAft>
                <a:spcPts val="0"/>
              </a:spcAft>
              <a:buClr>
                <a:schemeClr val="accent2"/>
              </a:buClr>
              <a:buFont typeface="Noto Symbol"/>
              <a:buChar char="⚫"/>
              <a:defRPr/>
            </a:lvl5pPr>
            <a:lvl6pPr marL="1600200" indent="-114300" algn="l" rtl="0">
              <a:spcBef>
                <a:spcPts val="350"/>
              </a:spcBef>
              <a:buClr>
                <a:schemeClr val="accent3"/>
              </a:buClr>
              <a:buFont typeface="Noto Symbol"/>
              <a:buChar char="◾"/>
              <a:defRPr/>
            </a:lvl6pPr>
            <a:lvl7pPr marL="1828800" indent="-127000" algn="l" rtl="0">
              <a:spcBef>
                <a:spcPts val="350"/>
              </a:spcBef>
              <a:buClr>
                <a:schemeClr val="accent3"/>
              </a:buClr>
              <a:buFont typeface="Noto Symbol"/>
              <a:buChar char="◾"/>
              <a:defRPr/>
            </a:lvl7pPr>
            <a:lvl8pPr marL="2057400" indent="-127000" algn="l" rtl="0">
              <a:spcBef>
                <a:spcPts val="350"/>
              </a:spcBef>
              <a:buClr>
                <a:schemeClr val="accent3"/>
              </a:buClr>
              <a:buFont typeface="Noto Symbol"/>
              <a:buChar char="◾"/>
              <a:defRPr/>
            </a:lvl8pPr>
            <a:lvl9pPr marL="2286000" indent="-127000" algn="l" rtl="0">
              <a:spcBef>
                <a:spcPts val="350"/>
              </a:spcBef>
              <a:buClr>
                <a:schemeClr val="accent3"/>
              </a:buClr>
              <a:buFont typeface="Noto Symbol"/>
              <a:buChar char="◾"/>
              <a:defRPr/>
            </a:lvl9pPr>
          </a:lstStyle>
          <a:p>
            <a:endParaRPr/>
          </a:p>
        </p:txBody>
      </p:sp>
      <p:sp>
        <p:nvSpPr>
          <p:cNvPr id="31" name="Shape 31"/>
          <p:cNvSpPr txBox="1">
            <a:spLocks noGrp="1"/>
          </p:cNvSpPr>
          <p:nvPr>
            <p:ph type="title"/>
          </p:nvPr>
        </p:nvSpPr>
        <p:spPr>
          <a:xfrm>
            <a:off x="457200" y="205977"/>
            <a:ext cx="8229600" cy="857400"/>
          </a:xfrm>
          <a:prstGeom prst="rect">
            <a:avLst/>
          </a:prstGeom>
          <a:noFill/>
          <a:ln>
            <a:noFill/>
          </a:ln>
        </p:spPr>
        <p:txBody>
          <a:bodyPr lIns="91425" tIns="91425" rIns="91425" bIns="91425" anchor="ctr" anchorCtr="0"/>
          <a:lstStyle>
            <a:lvl1pPr algn="l" rtl="0">
              <a:spcBef>
                <a:spcPts val="0"/>
              </a:spcBef>
              <a:spcAft>
                <a:spcPts val="0"/>
              </a:spcAft>
              <a:defRPr/>
            </a:lvl1pPr>
            <a:lvl2pPr algn="l" rtl="0">
              <a:spcBef>
                <a:spcPts val="0"/>
              </a:spcBef>
              <a:spcAft>
                <a:spcPts val="0"/>
              </a:spcAft>
              <a:defRPr/>
            </a:lvl2pPr>
            <a:lvl3pPr algn="l" rtl="0">
              <a:spcBef>
                <a:spcPts val="0"/>
              </a:spcBef>
              <a:spcAft>
                <a:spcPts val="0"/>
              </a:spcAft>
              <a:defRPr/>
            </a:lvl3pPr>
            <a:lvl4pPr algn="l" rtl="0">
              <a:spcBef>
                <a:spcPts val="0"/>
              </a:spcBef>
              <a:spcAft>
                <a:spcPts val="0"/>
              </a:spcAft>
              <a:defRPr/>
            </a:lvl4pPr>
            <a:lvl5pPr algn="l" rtl="0">
              <a:spcBef>
                <a:spcPts val="0"/>
              </a:spcBef>
              <a:spcAft>
                <a:spcPts val="0"/>
              </a:spcAft>
              <a:defRPr/>
            </a:lvl5pPr>
            <a:lvl6pPr marL="457200" algn="l" rtl="0">
              <a:spcBef>
                <a:spcPts val="0"/>
              </a:spcBef>
              <a:spcAft>
                <a:spcPts val="0"/>
              </a:spcAft>
              <a:defRPr/>
            </a:lvl6pPr>
            <a:lvl7pPr marL="914400" algn="l" rtl="0">
              <a:spcBef>
                <a:spcPts val="0"/>
              </a:spcBef>
              <a:spcAft>
                <a:spcPts val="0"/>
              </a:spcAft>
              <a:defRPr/>
            </a:lvl7pPr>
            <a:lvl8pPr marL="1371600" algn="l" rtl="0">
              <a:spcBef>
                <a:spcPts val="0"/>
              </a:spcBef>
              <a:spcAft>
                <a:spcPts val="0"/>
              </a:spcAft>
              <a:defRPr/>
            </a:lvl8pPr>
            <a:lvl9pPr marL="1828800" algn="l" rtl="0">
              <a:spcBef>
                <a:spcPts val="0"/>
              </a:spcBef>
              <a:spcAft>
                <a:spcPts val="0"/>
              </a:spcAft>
              <a:defRPr/>
            </a:lvl9pPr>
          </a:lstStyle>
          <a:p>
            <a:endParaRPr/>
          </a:p>
        </p:txBody>
      </p:sp>
      <p:sp>
        <p:nvSpPr>
          <p:cNvPr id="32" name="Shape 32"/>
          <p:cNvSpPr txBox="1">
            <a:spLocks noGrp="1"/>
          </p:cNvSpPr>
          <p:nvPr>
            <p:ph type="dt" idx="10"/>
          </p:nvPr>
        </p:nvSpPr>
        <p:spPr>
          <a:xfrm>
            <a:off x="6727825" y="4806552"/>
            <a:ext cx="1919400" cy="273900"/>
          </a:xfrm>
          <a:prstGeom prst="rect">
            <a:avLst/>
          </a:prstGeom>
          <a:noFill/>
          <a:ln>
            <a:noFill/>
          </a:ln>
        </p:spPr>
        <p:txBody>
          <a:bodyPr lIns="91425" tIns="91425" rIns="91425" bIns="91425" anchor="b"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3" name="Shape 33"/>
          <p:cNvSpPr txBox="1">
            <a:spLocks noGrp="1"/>
          </p:cNvSpPr>
          <p:nvPr>
            <p:ph type="ftr" idx="11"/>
          </p:nvPr>
        </p:nvSpPr>
        <p:spPr>
          <a:xfrm>
            <a:off x="4379912" y="4806552"/>
            <a:ext cx="2351099" cy="273900"/>
          </a:xfrm>
          <a:prstGeom prst="rect">
            <a:avLst/>
          </a:prstGeom>
          <a:noFill/>
          <a:ln>
            <a:noFill/>
          </a:ln>
        </p:spPr>
        <p:txBody>
          <a:bodyPr lIns="91425" tIns="91425" rIns="91425" bIns="91425" anchor="b"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4" name="Shape 34"/>
          <p:cNvSpPr txBox="1">
            <a:spLocks noGrp="1"/>
          </p:cNvSpPr>
          <p:nvPr>
            <p:ph type="sldNum" idx="12"/>
          </p:nvPr>
        </p:nvSpPr>
        <p:spPr>
          <a:xfrm>
            <a:off x="8647111" y="4806552"/>
            <a:ext cx="366599" cy="273900"/>
          </a:xfrm>
          <a:prstGeom prst="rect">
            <a:avLst/>
          </a:prstGeom>
          <a:noFill/>
          <a:ln>
            <a:noFill/>
          </a:ln>
        </p:spPr>
        <p:txBody>
          <a:bodyPr lIns="91425" tIns="45700" rIns="91425" bIns="45700" anchor="b" anchorCtr="0">
            <a:noAutofit/>
          </a:bodyPr>
          <a:lstStyle>
            <a:lvl1pPr marL="0" marR="0" indent="0" algn="r" rtl="0">
              <a:lnSpc>
                <a:spcPct val="100000"/>
              </a:lnSpc>
              <a:spcBef>
                <a:spcPts val="0"/>
              </a:spcBef>
              <a:spcAft>
                <a:spcPts val="0"/>
              </a:spcAft>
              <a:buNone/>
              <a:defRPr sz="1000" b="0" i="0" u="none" strike="noStrike" cap="none" baseline="0">
                <a:solidFill>
                  <a:schemeClr val="dk1"/>
                </a:solidFill>
                <a:latin typeface="Times New Roman"/>
                <a:ea typeface="Times New Roman"/>
                <a:cs typeface="Times New Roman"/>
                <a:sym typeface="Times New Roman"/>
              </a:defRPr>
            </a:lvl1pPr>
          </a:lstStyle>
          <a:p>
            <a:pPr marL="0" lvl="0" indent="0">
              <a:spcBef>
                <a:spcPts val="0"/>
              </a:spcBef>
              <a:buClr>
                <a:schemeClr val="dk1"/>
              </a:buClr>
              <a:buSzPct val="25000"/>
              <a:buFont typeface="Times New Roman"/>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lt1"/>
            </a:gs>
            <a:gs pos="30000">
              <a:schemeClr val="lt1"/>
            </a:gs>
            <a:gs pos="100000">
              <a:schemeClr val="lt2"/>
            </a:gs>
          </a:gsLst>
          <a:path path="circle">
            <a:fillToRect l="50000" t="50000" r="50000" b="50000"/>
          </a:path>
          <a:tileRect/>
        </a:gra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05978"/>
            <a:ext cx="8229600" cy="857400"/>
          </a:xfrm>
          <a:prstGeom prst="rect">
            <a:avLst/>
          </a:prstGeom>
          <a:noFill/>
          <a:ln>
            <a:noFill/>
          </a:ln>
        </p:spPr>
        <p:txBody>
          <a:bodyPr lIns="91425" tIns="91425" rIns="91425" bIns="91425" anchor="b" anchorCtr="0"/>
          <a:lstStyle>
            <a:lvl1pPr>
              <a:spcBef>
                <a:spcPts val="0"/>
              </a:spcBef>
              <a:buClr>
                <a:schemeClr val="dk1"/>
              </a:buClr>
              <a:buSzPct val="100000"/>
              <a:buNone/>
              <a:defRPr sz="3600" b="1">
                <a:solidFill>
                  <a:schemeClr val="dk1"/>
                </a:solidFill>
              </a:defRPr>
            </a:lvl1pPr>
            <a:lvl2pPr>
              <a:spcBef>
                <a:spcPts val="0"/>
              </a:spcBef>
              <a:buClr>
                <a:schemeClr val="dk1"/>
              </a:buClr>
              <a:buSzPct val="100000"/>
              <a:buNone/>
              <a:defRPr sz="3600" b="1">
                <a:solidFill>
                  <a:schemeClr val="dk1"/>
                </a:solidFill>
              </a:defRPr>
            </a:lvl2pPr>
            <a:lvl3pPr>
              <a:spcBef>
                <a:spcPts val="0"/>
              </a:spcBef>
              <a:buClr>
                <a:schemeClr val="dk1"/>
              </a:buClr>
              <a:buSzPct val="100000"/>
              <a:buNone/>
              <a:defRPr sz="3600" b="1">
                <a:solidFill>
                  <a:schemeClr val="dk1"/>
                </a:solidFill>
              </a:defRPr>
            </a:lvl3pPr>
            <a:lvl4pPr>
              <a:spcBef>
                <a:spcPts val="0"/>
              </a:spcBef>
              <a:buClr>
                <a:schemeClr val="dk1"/>
              </a:buClr>
              <a:buSzPct val="100000"/>
              <a:buNone/>
              <a:defRPr sz="3600" b="1">
                <a:solidFill>
                  <a:schemeClr val="dk1"/>
                </a:solidFill>
              </a:defRPr>
            </a:lvl4pPr>
            <a:lvl5pPr>
              <a:spcBef>
                <a:spcPts val="0"/>
              </a:spcBef>
              <a:buClr>
                <a:schemeClr val="dk1"/>
              </a:buClr>
              <a:buSzPct val="100000"/>
              <a:buNone/>
              <a:defRPr sz="3600" b="1">
                <a:solidFill>
                  <a:schemeClr val="dk1"/>
                </a:solidFill>
              </a:defRPr>
            </a:lvl5pPr>
            <a:lvl6pPr>
              <a:spcBef>
                <a:spcPts val="0"/>
              </a:spcBef>
              <a:buClr>
                <a:schemeClr val="dk1"/>
              </a:buClr>
              <a:buSzPct val="100000"/>
              <a:buNone/>
              <a:defRPr sz="3600" b="1">
                <a:solidFill>
                  <a:schemeClr val="dk1"/>
                </a:solidFill>
              </a:defRPr>
            </a:lvl6pPr>
            <a:lvl7pPr>
              <a:spcBef>
                <a:spcPts val="0"/>
              </a:spcBef>
              <a:buClr>
                <a:schemeClr val="dk1"/>
              </a:buClr>
              <a:buSzPct val="100000"/>
              <a:buNone/>
              <a:defRPr sz="3600" b="1">
                <a:solidFill>
                  <a:schemeClr val="dk1"/>
                </a:solidFill>
              </a:defRPr>
            </a:lvl7pPr>
            <a:lvl8pPr>
              <a:spcBef>
                <a:spcPts val="0"/>
              </a:spcBef>
              <a:buClr>
                <a:schemeClr val="dk1"/>
              </a:buClr>
              <a:buSzPct val="100000"/>
              <a:buNone/>
              <a:defRPr sz="3600" b="1">
                <a:solidFill>
                  <a:schemeClr val="dk1"/>
                </a:solidFill>
              </a:defRPr>
            </a:lvl8pPr>
            <a:lvl9pPr>
              <a:spcBef>
                <a:spcPts val="0"/>
              </a:spcBef>
              <a:buClr>
                <a:schemeClr val="dk1"/>
              </a:buClr>
              <a:buSzPct val="100000"/>
              <a:buNone/>
              <a:defRPr sz="3600" b="1">
                <a:solidFill>
                  <a:schemeClr val="dk1"/>
                </a:solidFill>
              </a:defRPr>
            </a:lvl9pPr>
          </a:lstStyle>
          <a:p>
            <a:endParaRPr/>
          </a:p>
        </p:txBody>
      </p:sp>
      <p:sp>
        <p:nvSpPr>
          <p:cNvPr id="6" name="Shape 6"/>
          <p:cNvSpPr txBox="1">
            <a:spLocks noGrp="1"/>
          </p:cNvSpPr>
          <p:nvPr>
            <p:ph type="body" idx="1"/>
          </p:nvPr>
        </p:nvSpPr>
        <p:spPr>
          <a:xfrm>
            <a:off x="457200" y="1200150"/>
            <a:ext cx="8229600" cy="3725699"/>
          </a:xfrm>
          <a:prstGeom prst="rect">
            <a:avLst/>
          </a:prstGeom>
          <a:noFill/>
          <a:ln>
            <a:noFill/>
          </a:ln>
        </p:spPr>
        <p:txBody>
          <a:bodyPr lIns="91425" tIns="91425" rIns="91425" bIns="91425" anchor="t" anchorCtr="0"/>
          <a:lstStyle>
            <a:lvl1pPr>
              <a:spcBef>
                <a:spcPts val="600"/>
              </a:spcBef>
              <a:buSzPct val="100000"/>
              <a:defRPr sz="3000"/>
            </a:lvl1pPr>
            <a:lvl2pPr>
              <a:spcBef>
                <a:spcPts val="480"/>
              </a:spcBef>
              <a:buSzPct val="100000"/>
              <a:defRPr sz="2400"/>
            </a:lvl2pPr>
            <a:lvl3pPr>
              <a:spcBef>
                <a:spcPts val="480"/>
              </a:spcBef>
              <a:buSzPct val="100000"/>
              <a:defRPr sz="2400"/>
            </a:lvl3pPr>
            <a:lvl4pPr>
              <a:spcBef>
                <a:spcPts val="360"/>
              </a:spcBef>
              <a:buSzPct val="100000"/>
              <a:defRPr sz="1800"/>
            </a:lvl4pPr>
            <a:lvl5pPr>
              <a:spcBef>
                <a:spcPts val="360"/>
              </a:spcBef>
              <a:buSzPct val="100000"/>
              <a:defRPr sz="1800"/>
            </a:lvl5pPr>
            <a:lvl6pPr>
              <a:spcBef>
                <a:spcPts val="360"/>
              </a:spcBef>
              <a:buSzPct val="100000"/>
              <a:defRPr sz="1800"/>
            </a:lvl6pPr>
            <a:lvl7pPr>
              <a:spcBef>
                <a:spcPts val="360"/>
              </a:spcBef>
              <a:buSzPct val="100000"/>
              <a:defRPr sz="1800"/>
            </a:lvl7pPr>
            <a:lvl8pPr>
              <a:spcBef>
                <a:spcPts val="360"/>
              </a:spcBef>
              <a:buSzPct val="100000"/>
              <a:defRPr sz="1800"/>
            </a:lvl8pPr>
            <a:lvl9pPr>
              <a:spcBef>
                <a:spcPts val="360"/>
              </a:spcBef>
              <a:buSzPct val="100000"/>
              <a:defRPr sz="1800"/>
            </a:lvl9pPr>
          </a:lstStyle>
          <a:p>
            <a:endParaRPr/>
          </a:p>
        </p:txBody>
      </p:sp>
      <p:sp>
        <p:nvSpPr>
          <p:cNvPr id="7" name="Shape 7"/>
          <p:cNvSpPr txBox="1">
            <a:spLocks noGrp="1"/>
          </p:cNvSpPr>
          <p:nvPr>
            <p:ph type="sldNum" idx="12"/>
          </p:nvPr>
        </p:nvSpPr>
        <p:spPr>
          <a:xfrm>
            <a:off x="8556791" y="4749850"/>
            <a:ext cx="548699" cy="393600"/>
          </a:xfrm>
          <a:prstGeom prst="rect">
            <a:avLst/>
          </a:prstGeom>
          <a:noFill/>
          <a:ln>
            <a:noFill/>
          </a:ln>
        </p:spPr>
        <p:txBody>
          <a:bodyPr lIns="91425" tIns="91425" rIns="91425" bIns="91425" anchor="ctr" anchorCtr="0">
            <a:noAutofit/>
          </a:bodyPr>
          <a:lstStyle>
            <a:lvl1pPr algn="r">
              <a:spcBef>
                <a:spcPts val="0"/>
              </a:spcBef>
              <a:buNone/>
              <a:defRPr sz="1300">
                <a:solidFill>
                  <a:schemeClr val="dk1"/>
                </a:solidFill>
              </a:defRPr>
            </a:lvl1pPr>
          </a:lstStyle>
          <a:p>
            <a:pPr>
              <a:spcBef>
                <a:spcPts val="0"/>
              </a:spcBef>
              <a:buNone/>
            </a:pPr>
            <a:fld id="{00000000-1234-1234-1234-123412341234}" type="slidenum">
              <a:rPr lang="en"/>
              <a:t>‹#›</a:t>
            </a:fld>
            <a:endParaRPr lang="en"/>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hyperlink" Target="https://www.youtube.com/watch?v=H14bBuluwB8"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hyperlink" Target="https://www.youtube.com/watch?v=NWv1VdDeoRY"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hyperlink" Target="https://www.youtube.com/watch?v=ElVUqv0v1EE"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hyperlink" Target="http://deeplearning.edublogs.org/2014/08/03/top-ten-tips-for-developing-a-growth-mindset-in-your-classroom/%23.VK12GmTF8me" TargetMode="External"/><Relationship Id="rId4" Type="http://schemas.openxmlformats.org/officeDocument/2006/relationships/hyperlink" Target="http://www.mindsetworks.com/webnav/videogallery.aspx%23FosteringGrowthMindsets" TargetMode="External"/><Relationship Id="rId5" Type="http://schemas.openxmlformats.org/officeDocument/2006/relationships/hyperlink" Target="https://www.youtube.com/results?search_query=growth+mindset" TargetMode="External"/><Relationship Id="rId6" Type="http://schemas.openxmlformats.org/officeDocument/2006/relationships/hyperlink" Target="http://www.thoughtfullearning.com/blogpost/get-smart-become-talented" TargetMode="External"/><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hyperlink" Target="https://www.youtube.com/watch?v=JC82Il2cjqA"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5"/>
        <p:cNvGrpSpPr/>
        <p:nvPr/>
      </p:nvGrpSpPr>
      <p:grpSpPr>
        <a:xfrm>
          <a:off x="0" y="0"/>
          <a:ext cx="0" cy="0"/>
          <a:chOff x="0" y="0"/>
          <a:chExt cx="0" cy="0"/>
        </a:xfrm>
      </p:grpSpPr>
      <p:sp>
        <p:nvSpPr>
          <p:cNvPr id="36" name="Shape 36"/>
          <p:cNvSpPr txBox="1">
            <a:spLocks noGrp="1"/>
          </p:cNvSpPr>
          <p:nvPr>
            <p:ph type="ctrTitle"/>
          </p:nvPr>
        </p:nvSpPr>
        <p:spPr>
          <a:xfrm>
            <a:off x="685800" y="162667"/>
            <a:ext cx="7772400" cy="1159799"/>
          </a:xfrm>
          <a:prstGeom prst="rect">
            <a:avLst/>
          </a:prstGeom>
        </p:spPr>
        <p:txBody>
          <a:bodyPr lIns="91425" tIns="91425" rIns="91425" bIns="91425" anchor="b" anchorCtr="0">
            <a:noAutofit/>
          </a:bodyPr>
          <a:lstStyle/>
          <a:p>
            <a:pPr rtl="0">
              <a:spcBef>
                <a:spcPts val="0"/>
              </a:spcBef>
              <a:buNone/>
            </a:pPr>
            <a:endParaRPr/>
          </a:p>
          <a:p>
            <a:pPr rtl="0">
              <a:spcBef>
                <a:spcPts val="0"/>
              </a:spcBef>
              <a:buNone/>
            </a:pPr>
            <a:endParaRPr/>
          </a:p>
          <a:p>
            <a:pPr rtl="0">
              <a:spcBef>
                <a:spcPts val="0"/>
              </a:spcBef>
              <a:buNone/>
            </a:pPr>
            <a:endParaRPr/>
          </a:p>
          <a:p>
            <a:pPr>
              <a:spcBef>
                <a:spcPts val="0"/>
              </a:spcBef>
              <a:buNone/>
            </a:pPr>
            <a:endParaRPr/>
          </a:p>
        </p:txBody>
      </p:sp>
      <p:sp>
        <p:nvSpPr>
          <p:cNvPr id="37" name="Shape 37"/>
          <p:cNvSpPr txBox="1">
            <a:spLocks noGrp="1"/>
          </p:cNvSpPr>
          <p:nvPr>
            <p:ph type="subTitle" idx="1"/>
          </p:nvPr>
        </p:nvSpPr>
        <p:spPr>
          <a:xfrm>
            <a:off x="685799" y="81678"/>
            <a:ext cx="7772400" cy="784799"/>
          </a:xfrm>
          <a:prstGeom prst="rect">
            <a:avLst/>
          </a:prstGeom>
        </p:spPr>
        <p:txBody>
          <a:bodyPr lIns="91425" tIns="91425" rIns="91425" bIns="91425" anchor="t" anchorCtr="0">
            <a:noAutofit/>
          </a:bodyPr>
          <a:lstStyle/>
          <a:p>
            <a:pPr>
              <a:spcBef>
                <a:spcPts val="0"/>
              </a:spcBef>
              <a:buNone/>
            </a:pPr>
            <a:r>
              <a:rPr lang="en" sz="2200" b="1">
                <a:latin typeface="Syncopate"/>
                <a:ea typeface="Syncopate"/>
                <a:cs typeface="Syncopate"/>
                <a:sym typeface="Syncopate"/>
              </a:rPr>
              <a:t>Growth Mindset Presentation</a:t>
            </a:r>
          </a:p>
        </p:txBody>
      </p:sp>
      <p:pic>
        <p:nvPicPr>
          <p:cNvPr id="38" name="Shape 38"/>
          <p:cNvPicPr preferRelativeResize="0"/>
          <p:nvPr/>
        </p:nvPicPr>
        <p:blipFill>
          <a:blip r:embed="rId3">
            <a:alphaModFix/>
          </a:blip>
          <a:stretch>
            <a:fillRect/>
          </a:stretch>
        </p:blipFill>
        <p:spPr>
          <a:xfrm>
            <a:off x="1363054" y="576825"/>
            <a:ext cx="6417891" cy="4566673"/>
          </a:xfrm>
          <a:prstGeom prst="rect">
            <a:avLst/>
          </a:prstGeom>
          <a:noFill/>
          <a:ln>
            <a:noFill/>
          </a:ln>
        </p:spPr>
      </p:pic>
    </p:spTree>
  </p:cSld>
  <p:clrMapOvr>
    <a:masterClrMapping/>
  </p:clrMapOvr>
  <p:transition xmlns:p14="http://schemas.microsoft.com/office/powerpoint/2010/mai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Shape 93"/>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lgn="ctr">
              <a:spcBef>
                <a:spcPts val="0"/>
              </a:spcBef>
              <a:buNone/>
            </a:pPr>
            <a:r>
              <a:rPr lang="en" i="1"/>
              <a:t>Student Issues</a:t>
            </a:r>
          </a:p>
        </p:txBody>
      </p:sp>
      <p:sp>
        <p:nvSpPr>
          <p:cNvPr id="94" name="Shape 94"/>
          <p:cNvSpPr txBox="1">
            <a:spLocks noGrp="1"/>
          </p:cNvSpPr>
          <p:nvPr>
            <p:ph type="body" idx="1"/>
          </p:nvPr>
        </p:nvSpPr>
        <p:spPr>
          <a:xfrm>
            <a:off x="457200" y="990400"/>
            <a:ext cx="8229600" cy="3725699"/>
          </a:xfrm>
          <a:prstGeom prst="rect">
            <a:avLst/>
          </a:prstGeom>
        </p:spPr>
        <p:txBody>
          <a:bodyPr lIns="91425" tIns="91425" rIns="91425" bIns="91425" anchor="t" anchorCtr="0">
            <a:noAutofit/>
          </a:bodyPr>
          <a:lstStyle/>
          <a:p>
            <a:pPr rtl="0">
              <a:spcBef>
                <a:spcPts val="0"/>
              </a:spcBef>
              <a:buNone/>
            </a:pPr>
            <a:r>
              <a:rPr lang="en" u="sng"/>
              <a:t>Think-Pair-Share</a:t>
            </a:r>
          </a:p>
          <a:p>
            <a:pPr rtl="0">
              <a:spcBef>
                <a:spcPts val="0"/>
              </a:spcBef>
              <a:buNone/>
            </a:pPr>
            <a:endParaRPr u="sng"/>
          </a:p>
          <a:p>
            <a:pPr>
              <a:spcBef>
                <a:spcPts val="0"/>
              </a:spcBef>
              <a:buNone/>
            </a:pPr>
            <a:r>
              <a:rPr lang="en" sz="3200"/>
              <a:t>What are the most significant issues you have with the </a:t>
            </a:r>
            <a:r>
              <a:rPr lang="en" sz="3200" b="1"/>
              <a:t>mindset</a:t>
            </a:r>
            <a:r>
              <a:rPr lang="en" sz="3200"/>
              <a:t> of students at McHenry High School? </a:t>
            </a:r>
          </a:p>
        </p:txBody>
      </p:sp>
    </p:spTree>
  </p:cSld>
  <p:clrMapOvr>
    <a:masterClrMapping/>
  </p:clrMapOvr>
  <p:transition xmlns:p14="http://schemas.microsoft.com/office/powerpoint/2010/mai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Shape 99"/>
          <p:cNvSpPr txBox="1">
            <a:spLocks noGrp="1"/>
          </p:cNvSpPr>
          <p:nvPr>
            <p:ph type="title"/>
          </p:nvPr>
        </p:nvSpPr>
        <p:spPr>
          <a:xfrm>
            <a:off x="457200" y="-136221"/>
            <a:ext cx="8229600" cy="857400"/>
          </a:xfrm>
          <a:prstGeom prst="rect">
            <a:avLst/>
          </a:prstGeom>
        </p:spPr>
        <p:txBody>
          <a:bodyPr lIns="91425" tIns="91425" rIns="91425" bIns="91425" anchor="b" anchorCtr="0">
            <a:noAutofit/>
          </a:bodyPr>
          <a:lstStyle/>
          <a:p>
            <a:pPr algn="ctr">
              <a:spcBef>
                <a:spcPts val="0"/>
              </a:spcBef>
              <a:buNone/>
            </a:pPr>
            <a:r>
              <a:rPr lang="en" u="sng"/>
              <a:t>Fixed vs. Growth in a Nutshell</a:t>
            </a:r>
          </a:p>
        </p:txBody>
      </p:sp>
      <p:sp>
        <p:nvSpPr>
          <p:cNvPr id="100" name="Shape 100"/>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a:spcBef>
                <a:spcPts val="0"/>
              </a:spcBef>
              <a:buNone/>
            </a:pPr>
            <a:endParaRPr/>
          </a:p>
        </p:txBody>
      </p:sp>
      <p:pic>
        <p:nvPicPr>
          <p:cNvPr id="101" name="Shape 101"/>
          <p:cNvPicPr preferRelativeResize="0"/>
          <p:nvPr/>
        </p:nvPicPr>
        <p:blipFill>
          <a:blip r:embed="rId3">
            <a:alphaModFix/>
          </a:blip>
          <a:stretch>
            <a:fillRect/>
          </a:stretch>
        </p:blipFill>
        <p:spPr>
          <a:xfrm>
            <a:off x="139175" y="745088"/>
            <a:ext cx="3928480" cy="3990974"/>
          </a:xfrm>
          <a:prstGeom prst="rect">
            <a:avLst/>
          </a:prstGeom>
          <a:noFill/>
          <a:ln>
            <a:noFill/>
          </a:ln>
        </p:spPr>
      </p:pic>
      <p:pic>
        <p:nvPicPr>
          <p:cNvPr id="102" name="Shape 102"/>
          <p:cNvPicPr preferRelativeResize="0"/>
          <p:nvPr/>
        </p:nvPicPr>
        <p:blipFill>
          <a:blip r:embed="rId4">
            <a:alphaModFix/>
          </a:blip>
          <a:stretch>
            <a:fillRect/>
          </a:stretch>
        </p:blipFill>
        <p:spPr>
          <a:xfrm>
            <a:off x="4112025" y="721175"/>
            <a:ext cx="4973799" cy="4038799"/>
          </a:xfrm>
          <a:prstGeom prst="rect">
            <a:avLst/>
          </a:prstGeom>
          <a:noFill/>
          <a:ln>
            <a:noFill/>
          </a:ln>
        </p:spPr>
      </p:pic>
    </p:spTree>
  </p:cSld>
  <p:clrMapOvr>
    <a:masterClrMapping/>
  </p:clrMapOvr>
  <p:transition xmlns:p14="http://schemas.microsoft.com/office/powerpoint/2010/mai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Shape 107"/>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endParaRPr/>
          </a:p>
        </p:txBody>
      </p:sp>
      <p:sp>
        <p:nvSpPr>
          <p:cNvPr id="108" name="Shape 108"/>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a:spcBef>
                <a:spcPts val="0"/>
              </a:spcBef>
              <a:buNone/>
            </a:pPr>
            <a:endParaRPr/>
          </a:p>
        </p:txBody>
      </p:sp>
      <p:pic>
        <p:nvPicPr>
          <p:cNvPr id="109" name="Shape 109"/>
          <p:cNvPicPr preferRelativeResize="0"/>
          <p:nvPr/>
        </p:nvPicPr>
        <p:blipFill>
          <a:blip r:embed="rId3">
            <a:alphaModFix/>
          </a:blip>
          <a:stretch>
            <a:fillRect/>
          </a:stretch>
        </p:blipFill>
        <p:spPr>
          <a:xfrm>
            <a:off x="-72500" y="-149800"/>
            <a:ext cx="9753600" cy="7296150"/>
          </a:xfrm>
          <a:prstGeom prst="rect">
            <a:avLst/>
          </a:prstGeom>
          <a:noFill/>
          <a:ln>
            <a:noFill/>
          </a:ln>
        </p:spPr>
      </p:pic>
    </p:spTree>
  </p:cSld>
  <p:clrMapOvr>
    <a:masterClrMapping/>
  </p:clrMapOvr>
  <p:transition xmlns:p14="http://schemas.microsoft.com/office/powerpoint/2010/mai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Shape 114"/>
          <p:cNvSpPr txBox="1">
            <a:spLocks noGrp="1"/>
          </p:cNvSpPr>
          <p:nvPr>
            <p:ph type="title"/>
          </p:nvPr>
        </p:nvSpPr>
        <p:spPr>
          <a:xfrm>
            <a:off x="457200" y="205976"/>
            <a:ext cx="8229600" cy="429299"/>
          </a:xfrm>
          <a:prstGeom prst="rect">
            <a:avLst/>
          </a:prstGeom>
        </p:spPr>
        <p:txBody>
          <a:bodyPr lIns="91425" tIns="91425" rIns="91425" bIns="91425" anchor="b" anchorCtr="0">
            <a:noAutofit/>
          </a:bodyPr>
          <a:lstStyle/>
          <a:p>
            <a:pPr>
              <a:spcBef>
                <a:spcPts val="0"/>
              </a:spcBef>
              <a:buNone/>
            </a:pPr>
            <a:r>
              <a:rPr lang="en" sz="2400">
                <a:solidFill>
                  <a:srgbClr val="536C71"/>
                </a:solidFill>
                <a:latin typeface="Comic Sans MS"/>
                <a:ea typeface="Comic Sans MS"/>
                <a:cs typeface="Comic Sans MS"/>
                <a:sym typeface="Comic Sans MS"/>
              </a:rPr>
              <a:t>What does a Growth Mindset School look like?</a:t>
            </a:r>
          </a:p>
        </p:txBody>
      </p:sp>
      <p:sp>
        <p:nvSpPr>
          <p:cNvPr id="115" name="Shape 115"/>
          <p:cNvSpPr txBox="1">
            <a:spLocks noGrp="1"/>
          </p:cNvSpPr>
          <p:nvPr>
            <p:ph type="body" idx="1"/>
          </p:nvPr>
        </p:nvSpPr>
        <p:spPr>
          <a:xfrm>
            <a:off x="457200" y="635275"/>
            <a:ext cx="8229600" cy="4424399"/>
          </a:xfrm>
          <a:prstGeom prst="rect">
            <a:avLst/>
          </a:prstGeom>
        </p:spPr>
        <p:txBody>
          <a:bodyPr lIns="91425" tIns="91425" rIns="91425" bIns="91425" anchor="t" anchorCtr="0">
            <a:noAutofit/>
          </a:bodyPr>
          <a:lstStyle/>
          <a:p>
            <a:pPr lvl="0" rtl="0">
              <a:lnSpc>
                <a:spcPct val="157636"/>
              </a:lnSpc>
              <a:spcBef>
                <a:spcPts val="0"/>
              </a:spcBef>
              <a:buNone/>
            </a:pPr>
            <a:r>
              <a:rPr lang="en" sz="1300" b="1">
                <a:solidFill>
                  <a:srgbClr val="555555"/>
                </a:solidFill>
                <a:latin typeface="Verdana"/>
                <a:ea typeface="Verdana"/>
                <a:cs typeface="Verdana"/>
                <a:sym typeface="Verdana"/>
              </a:rPr>
              <a:t>Administrators </a:t>
            </a:r>
            <a:r>
              <a:rPr lang="en" sz="1300">
                <a:solidFill>
                  <a:srgbClr val="555555"/>
                </a:solidFill>
                <a:latin typeface="Verdana"/>
                <a:ea typeface="Verdana"/>
                <a:cs typeface="Verdana"/>
                <a:sym typeface="Verdana"/>
              </a:rPr>
              <a:t>support teachers’ learning. They are responsive to honest feedback, rather than defensive. They seek to build their skills, and are willing to learn from their teachers.</a:t>
            </a:r>
          </a:p>
          <a:p>
            <a:pPr lvl="0" rtl="0">
              <a:lnSpc>
                <a:spcPct val="157636"/>
              </a:lnSpc>
              <a:spcBef>
                <a:spcPts val="0"/>
              </a:spcBef>
              <a:buClr>
                <a:schemeClr val="dk1"/>
              </a:buClr>
              <a:buFont typeface="Arial"/>
              <a:buNone/>
            </a:pPr>
            <a:endParaRPr sz="1300">
              <a:solidFill>
                <a:srgbClr val="555555"/>
              </a:solidFill>
              <a:latin typeface="Verdana"/>
              <a:ea typeface="Verdana"/>
              <a:cs typeface="Verdana"/>
              <a:sym typeface="Verdana"/>
            </a:endParaRPr>
          </a:p>
          <a:p>
            <a:pPr lvl="0" rtl="0">
              <a:lnSpc>
                <a:spcPct val="157636"/>
              </a:lnSpc>
              <a:spcBef>
                <a:spcPts val="0"/>
              </a:spcBef>
              <a:buNone/>
            </a:pPr>
            <a:r>
              <a:rPr lang="en" sz="1300" b="1">
                <a:solidFill>
                  <a:srgbClr val="555555"/>
                </a:solidFill>
                <a:latin typeface="Verdana"/>
                <a:ea typeface="Verdana"/>
                <a:cs typeface="Verdana"/>
                <a:sym typeface="Verdana"/>
              </a:rPr>
              <a:t>Teachers</a:t>
            </a:r>
            <a:r>
              <a:rPr lang="en" sz="1300">
                <a:solidFill>
                  <a:srgbClr val="555555"/>
                </a:solidFill>
                <a:latin typeface="Verdana"/>
                <a:ea typeface="Verdana"/>
                <a:cs typeface="Verdana"/>
                <a:sym typeface="Verdana"/>
              </a:rPr>
              <a:t> collaborate with their colleagues and instructional leaders, rather than shut their classroom doors and fly solo. They strive to strengthen their own practice, rather than blame others. They truly believe that all students can learn and succeed—and show it.</a:t>
            </a:r>
          </a:p>
          <a:p>
            <a:pPr lvl="0" rtl="0">
              <a:lnSpc>
                <a:spcPct val="157636"/>
              </a:lnSpc>
              <a:spcBef>
                <a:spcPts val="0"/>
              </a:spcBef>
              <a:buClr>
                <a:schemeClr val="dk1"/>
              </a:buClr>
              <a:buFont typeface="Arial"/>
              <a:buNone/>
            </a:pPr>
            <a:endParaRPr sz="1300">
              <a:solidFill>
                <a:srgbClr val="555555"/>
              </a:solidFill>
              <a:latin typeface="Verdana"/>
              <a:ea typeface="Verdana"/>
              <a:cs typeface="Verdana"/>
              <a:sym typeface="Verdana"/>
            </a:endParaRPr>
          </a:p>
          <a:p>
            <a:pPr lvl="0" rtl="0">
              <a:lnSpc>
                <a:spcPct val="157636"/>
              </a:lnSpc>
              <a:spcBef>
                <a:spcPts val="0"/>
              </a:spcBef>
              <a:buNone/>
            </a:pPr>
            <a:r>
              <a:rPr lang="en" sz="1300" b="1">
                <a:solidFill>
                  <a:srgbClr val="555555"/>
                </a:solidFill>
                <a:latin typeface="Verdana"/>
                <a:ea typeface="Verdana"/>
                <a:cs typeface="Verdana"/>
                <a:sym typeface="Verdana"/>
              </a:rPr>
              <a:t>Parents</a:t>
            </a:r>
            <a:r>
              <a:rPr lang="en" sz="1300">
                <a:solidFill>
                  <a:srgbClr val="555555"/>
                </a:solidFill>
                <a:latin typeface="Verdana"/>
                <a:ea typeface="Verdana"/>
                <a:cs typeface="Verdana"/>
                <a:sym typeface="Verdana"/>
              </a:rPr>
              <a:t> support their children’s learning both inside and outside the classroom. They partner with teachers, and respond to outreach. They worry less about advocating for their children to get good grades and focus on making sure kids are being challenged and put in the effort needed to grow.</a:t>
            </a:r>
          </a:p>
          <a:p>
            <a:pPr lvl="0" rtl="0">
              <a:lnSpc>
                <a:spcPct val="157636"/>
              </a:lnSpc>
              <a:spcBef>
                <a:spcPts val="0"/>
              </a:spcBef>
              <a:buClr>
                <a:schemeClr val="dk1"/>
              </a:buClr>
              <a:buFont typeface="Arial"/>
              <a:buNone/>
            </a:pPr>
            <a:endParaRPr sz="1300">
              <a:solidFill>
                <a:srgbClr val="555555"/>
              </a:solidFill>
              <a:latin typeface="Verdana"/>
              <a:ea typeface="Verdana"/>
              <a:cs typeface="Verdana"/>
              <a:sym typeface="Verdana"/>
            </a:endParaRPr>
          </a:p>
          <a:p>
            <a:pPr lvl="0" rtl="0">
              <a:lnSpc>
                <a:spcPct val="157636"/>
              </a:lnSpc>
              <a:spcBef>
                <a:spcPts val="0"/>
              </a:spcBef>
              <a:buClr>
                <a:schemeClr val="dk1"/>
              </a:buClr>
              <a:buSzPct val="84615"/>
              <a:buFont typeface="Arial"/>
              <a:buNone/>
            </a:pPr>
            <a:r>
              <a:rPr lang="en" sz="1300" b="1">
                <a:solidFill>
                  <a:srgbClr val="555555"/>
                </a:solidFill>
                <a:latin typeface="Verdana"/>
                <a:ea typeface="Verdana"/>
                <a:cs typeface="Verdana"/>
                <a:sym typeface="Verdana"/>
              </a:rPr>
              <a:t>Students</a:t>
            </a:r>
            <a:r>
              <a:rPr lang="en" sz="1300">
                <a:solidFill>
                  <a:srgbClr val="555555"/>
                </a:solidFill>
                <a:latin typeface="Verdana"/>
                <a:ea typeface="Verdana"/>
                <a:cs typeface="Verdana"/>
                <a:sym typeface="Verdana"/>
              </a:rPr>
              <a:t> are enthusiastic, hard-working, persistent learners. They take charge over their own success.</a:t>
            </a:r>
          </a:p>
          <a:p>
            <a:pPr>
              <a:spcBef>
                <a:spcPts val="0"/>
              </a:spcBef>
              <a:buNone/>
            </a:pPr>
            <a:endParaRPr/>
          </a:p>
        </p:txBody>
      </p:sp>
    </p:spTree>
  </p:cSld>
  <p:clrMapOvr>
    <a:masterClrMapping/>
  </p:clrMapOvr>
  <p:transition xmlns:p14="http://schemas.microsoft.com/office/powerpoint/2010/mai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lgn="ctr">
              <a:spcBef>
                <a:spcPts val="0"/>
              </a:spcBef>
              <a:buNone/>
            </a:pPr>
            <a:r>
              <a:rPr lang="en"/>
              <a:t>Growth Mindset Video</a:t>
            </a:r>
          </a:p>
        </p:txBody>
      </p:sp>
      <p:sp>
        <p:nvSpPr>
          <p:cNvPr id="121" name="Shape 121"/>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rtl="0">
              <a:spcBef>
                <a:spcPts val="0"/>
              </a:spcBef>
              <a:buNone/>
            </a:pPr>
            <a:r>
              <a:rPr lang="en" sz="2400" b="1">
                <a:solidFill>
                  <a:schemeClr val="dk1"/>
                </a:solidFill>
              </a:rPr>
              <a:t>Dr. Angela Duckworth: Grit</a:t>
            </a:r>
          </a:p>
          <a:p>
            <a:pPr rtl="0">
              <a:spcBef>
                <a:spcPts val="0"/>
              </a:spcBef>
              <a:buNone/>
            </a:pPr>
            <a:r>
              <a:rPr lang="en" sz="2400" u="sng">
                <a:solidFill>
                  <a:schemeClr val="hlink"/>
                </a:solidFill>
                <a:hlinkClick r:id="rId3"/>
              </a:rPr>
              <a:t>https://www.youtube.com/watch?v=H14bBuluwB8</a:t>
            </a:r>
          </a:p>
          <a:p>
            <a:pPr rtl="0">
              <a:spcBef>
                <a:spcPts val="0"/>
              </a:spcBef>
              <a:buNone/>
            </a:pPr>
            <a:endParaRPr sz="2400"/>
          </a:p>
          <a:p>
            <a:pPr lvl="0" algn="ctr" rtl="0">
              <a:spcBef>
                <a:spcPts val="0"/>
              </a:spcBef>
              <a:buClr>
                <a:schemeClr val="dk1"/>
              </a:buClr>
              <a:buSzPct val="45833"/>
              <a:buFont typeface="Arial"/>
              <a:buNone/>
            </a:pPr>
            <a:r>
              <a:rPr lang="en" sz="2400" b="1" i="1">
                <a:latin typeface="Droid Sans"/>
                <a:ea typeface="Droid Sans"/>
                <a:cs typeface="Droid Sans"/>
                <a:sym typeface="Droid Sans"/>
              </a:rPr>
              <a:t>REALIZE HARD WORK IS A KEY TO GROWTH</a:t>
            </a:r>
          </a:p>
          <a:p>
            <a:pPr lvl="0" rtl="0">
              <a:spcBef>
                <a:spcPts val="0"/>
              </a:spcBef>
              <a:buNone/>
            </a:pPr>
            <a:r>
              <a:rPr lang="en" sz="1400"/>
              <a:t>“The harder I have to work at something, the more effort I put into something, the better I’ll be at it”</a:t>
            </a:r>
          </a:p>
          <a:p>
            <a:pPr lvl="0" rtl="0">
              <a:spcBef>
                <a:spcPts val="0"/>
              </a:spcBef>
              <a:buNone/>
            </a:pPr>
            <a:endParaRPr sz="2400"/>
          </a:p>
          <a:p>
            <a:pPr lvl="0" rtl="0">
              <a:spcBef>
                <a:spcPts val="0"/>
              </a:spcBef>
              <a:buNone/>
            </a:pPr>
            <a:r>
              <a:rPr lang="en" sz="2400"/>
              <a:t>Seems simple right? </a:t>
            </a:r>
          </a:p>
          <a:p>
            <a:pPr lvl="0" rtl="0">
              <a:spcBef>
                <a:spcPts val="0"/>
              </a:spcBef>
              <a:buClr>
                <a:schemeClr val="dk1"/>
              </a:buClr>
              <a:buSzPct val="45833"/>
              <a:buFont typeface="Arial"/>
              <a:buNone/>
            </a:pPr>
            <a:r>
              <a:rPr lang="en" sz="2400"/>
              <a:t>                      </a:t>
            </a:r>
            <a:r>
              <a:rPr lang="en" sz="1800"/>
              <a:t>… then why is this a pressing issue daily with our students?</a:t>
            </a:r>
          </a:p>
          <a:p>
            <a:pPr lvl="0" rtl="0">
              <a:spcBef>
                <a:spcPts val="0"/>
              </a:spcBef>
              <a:buClr>
                <a:schemeClr val="dk1"/>
              </a:buClr>
              <a:buFont typeface="Arial"/>
              <a:buNone/>
            </a:pPr>
            <a:endParaRPr sz="2400"/>
          </a:p>
          <a:p>
            <a:pPr rtl="0">
              <a:spcBef>
                <a:spcPts val="0"/>
              </a:spcBef>
              <a:buNone/>
            </a:pPr>
            <a:endParaRPr sz="2400"/>
          </a:p>
          <a:p>
            <a:pPr rtl="0">
              <a:spcBef>
                <a:spcPts val="0"/>
              </a:spcBef>
              <a:buNone/>
            </a:pPr>
            <a:endParaRPr sz="2400" b="1">
              <a:solidFill>
                <a:schemeClr val="dk1"/>
              </a:solidFill>
            </a:endParaRPr>
          </a:p>
        </p:txBody>
      </p:sp>
    </p:spTree>
  </p:cSld>
  <p:clrMapOvr>
    <a:masterClrMapping/>
  </p:clrMapOvr>
  <p:transition xmlns:p14="http://schemas.microsoft.com/office/powerpoint/2010/mai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Shape 126"/>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sz="4800">
                <a:latin typeface="Comic Sans MS"/>
                <a:ea typeface="Comic Sans MS"/>
                <a:cs typeface="Comic Sans MS"/>
                <a:sym typeface="Comic Sans MS"/>
              </a:rPr>
              <a:t>GRIT </a:t>
            </a:r>
            <a:r>
              <a:rPr lang="en" sz="3000">
                <a:latin typeface="Comic Sans MS"/>
                <a:ea typeface="Comic Sans MS"/>
                <a:cs typeface="Comic Sans MS"/>
                <a:sym typeface="Comic Sans MS"/>
              </a:rPr>
              <a:t>video discussion</a:t>
            </a:r>
          </a:p>
        </p:txBody>
      </p:sp>
      <p:sp>
        <p:nvSpPr>
          <p:cNvPr id="127" name="Shape 127"/>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lvl="0" rtl="0">
              <a:spcBef>
                <a:spcPts val="0"/>
              </a:spcBef>
              <a:buNone/>
            </a:pPr>
            <a:r>
              <a:rPr lang="en" sz="2000">
                <a:solidFill>
                  <a:schemeClr val="dk1"/>
                </a:solidFill>
              </a:rPr>
              <a:t>In Duckworth’s studies, talent and grit are often inversely correlated, meaning, the more talent, the less grit and vice versa. </a:t>
            </a:r>
            <a:r>
              <a:rPr lang="en" sz="2000" b="1">
                <a:solidFill>
                  <a:schemeClr val="dk1"/>
                </a:solidFill>
              </a:rPr>
              <a:t> </a:t>
            </a:r>
          </a:p>
          <a:p>
            <a:pPr lvl="0" rtl="0">
              <a:spcBef>
                <a:spcPts val="0"/>
              </a:spcBef>
              <a:buNone/>
            </a:pPr>
            <a:r>
              <a:rPr lang="en" sz="2000" b="1">
                <a:solidFill>
                  <a:schemeClr val="dk1"/>
                </a:solidFill>
              </a:rPr>
              <a:t>The same inverse relation has been observed anecdotally. Why?</a:t>
            </a:r>
          </a:p>
          <a:p>
            <a:pPr lvl="0" rtl="0">
              <a:spcBef>
                <a:spcPts val="0"/>
              </a:spcBef>
              <a:buNone/>
            </a:pPr>
            <a:endParaRPr sz="2000" b="1">
              <a:solidFill>
                <a:schemeClr val="dk1"/>
              </a:solidFill>
            </a:endParaRPr>
          </a:p>
          <a:p>
            <a:pPr lvl="0" rtl="0">
              <a:spcBef>
                <a:spcPts val="0"/>
              </a:spcBef>
              <a:buNone/>
            </a:pPr>
            <a:endParaRPr sz="2000" b="1">
              <a:solidFill>
                <a:schemeClr val="dk1"/>
              </a:solidFill>
            </a:endParaRPr>
          </a:p>
          <a:p>
            <a:pPr lvl="0" rtl="0">
              <a:spcBef>
                <a:spcPts val="0"/>
              </a:spcBef>
              <a:buNone/>
            </a:pPr>
            <a:r>
              <a:rPr lang="en" sz="2000">
                <a:solidFill>
                  <a:schemeClr val="dk1"/>
                </a:solidFill>
              </a:rPr>
              <a:t>Grit also includes perseverance and hard work.</a:t>
            </a:r>
          </a:p>
          <a:p>
            <a:pPr lvl="0" rtl="0">
              <a:spcBef>
                <a:spcPts val="0"/>
              </a:spcBef>
              <a:buNone/>
            </a:pPr>
            <a:r>
              <a:rPr lang="en" sz="2000" b="1">
                <a:solidFill>
                  <a:schemeClr val="dk1"/>
                </a:solidFill>
              </a:rPr>
              <a:t>How do we instill grit in our students in this age of instant gratification?</a:t>
            </a:r>
          </a:p>
          <a:p>
            <a:pPr lvl="0" rtl="0">
              <a:spcBef>
                <a:spcPts val="0"/>
              </a:spcBef>
              <a:buNone/>
            </a:pPr>
            <a:endParaRPr sz="2000" b="1">
              <a:solidFill>
                <a:schemeClr val="dk1"/>
              </a:solidFill>
            </a:endParaRPr>
          </a:p>
          <a:p>
            <a:pPr lvl="0" rtl="0">
              <a:spcBef>
                <a:spcPts val="0"/>
              </a:spcBef>
              <a:buClr>
                <a:schemeClr val="dk1"/>
              </a:buClr>
              <a:buFont typeface="Arial"/>
              <a:buNone/>
            </a:pPr>
            <a:endParaRPr sz="2000" b="1">
              <a:solidFill>
                <a:schemeClr val="dk1"/>
              </a:solidFill>
            </a:endParaRPr>
          </a:p>
          <a:p>
            <a:pPr>
              <a:spcBef>
                <a:spcPts val="0"/>
              </a:spcBef>
              <a:buNone/>
            </a:pPr>
            <a:endParaRPr/>
          </a:p>
        </p:txBody>
      </p:sp>
    </p:spTree>
  </p:cSld>
  <p:clrMapOvr>
    <a:masterClrMapping/>
  </p:clrMapOvr>
  <p:transition xmlns:p14="http://schemas.microsoft.com/office/powerpoint/2010/mai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Shape 132"/>
          <p:cNvSpPr txBox="1">
            <a:spLocks noGrp="1"/>
          </p:cNvSpPr>
          <p:nvPr>
            <p:ph type="title"/>
          </p:nvPr>
        </p:nvSpPr>
        <p:spPr>
          <a:xfrm>
            <a:off x="457200" y="3"/>
            <a:ext cx="8229600" cy="857400"/>
          </a:xfrm>
          <a:prstGeom prst="rect">
            <a:avLst/>
          </a:prstGeom>
        </p:spPr>
        <p:txBody>
          <a:bodyPr lIns="91425" tIns="91425" rIns="91425" bIns="91425" anchor="b" anchorCtr="0">
            <a:noAutofit/>
          </a:bodyPr>
          <a:lstStyle/>
          <a:p>
            <a:pPr algn="ctr">
              <a:spcBef>
                <a:spcPts val="0"/>
              </a:spcBef>
              <a:buNone/>
            </a:pPr>
            <a:r>
              <a:rPr lang="en" sz="3000"/>
              <a:t>Philosophy  of a Growth Mindset Classroom</a:t>
            </a:r>
          </a:p>
        </p:txBody>
      </p:sp>
      <p:sp>
        <p:nvSpPr>
          <p:cNvPr id="133" name="Shape 133"/>
          <p:cNvSpPr txBox="1">
            <a:spLocks noGrp="1"/>
          </p:cNvSpPr>
          <p:nvPr>
            <p:ph type="body" idx="1"/>
          </p:nvPr>
        </p:nvSpPr>
        <p:spPr>
          <a:xfrm>
            <a:off x="457200" y="815725"/>
            <a:ext cx="8229600" cy="4327800"/>
          </a:xfrm>
          <a:prstGeom prst="rect">
            <a:avLst/>
          </a:prstGeom>
        </p:spPr>
        <p:txBody>
          <a:bodyPr lIns="91425" tIns="91425" rIns="91425" bIns="91425" anchor="t" anchorCtr="0">
            <a:noAutofit/>
          </a:bodyPr>
          <a:lstStyle/>
          <a:p>
            <a:pPr rtl="0">
              <a:spcBef>
                <a:spcPts val="0"/>
              </a:spcBef>
              <a:buNone/>
            </a:pPr>
            <a:r>
              <a:rPr lang="en" u="sng">
                <a:solidFill>
                  <a:schemeClr val="dk1"/>
                </a:solidFill>
              </a:rPr>
              <a:t>Sterner</a:t>
            </a:r>
          </a:p>
          <a:p>
            <a:pPr lvl="0" rtl="0">
              <a:spcBef>
                <a:spcPts val="0"/>
              </a:spcBef>
              <a:buNone/>
            </a:pPr>
            <a:r>
              <a:rPr lang="en" sz="2700">
                <a:solidFill>
                  <a:schemeClr val="dk1"/>
                </a:solidFill>
              </a:rPr>
              <a:t>Vision + Growth Mindset + Grit = Peace of Mind</a:t>
            </a:r>
          </a:p>
          <a:p>
            <a:pPr rtl="0">
              <a:spcBef>
                <a:spcPts val="0"/>
              </a:spcBef>
              <a:buNone/>
            </a:pPr>
            <a:endParaRPr>
              <a:solidFill>
                <a:schemeClr val="dk1"/>
              </a:solidFill>
            </a:endParaRPr>
          </a:p>
          <a:p>
            <a:pPr rtl="0">
              <a:spcBef>
                <a:spcPts val="0"/>
              </a:spcBef>
              <a:buNone/>
            </a:pPr>
            <a:r>
              <a:rPr lang="en" u="sng">
                <a:solidFill>
                  <a:schemeClr val="dk1"/>
                </a:solidFill>
              </a:rPr>
              <a:t>Niemic</a:t>
            </a:r>
          </a:p>
          <a:p>
            <a:pPr marL="457200" lvl="0" indent="-419100" rtl="0">
              <a:spcBef>
                <a:spcPts val="0"/>
              </a:spcBef>
              <a:buClr>
                <a:schemeClr val="dk1"/>
              </a:buClr>
              <a:buSzPct val="100000"/>
              <a:buFont typeface="Arial"/>
              <a:buChar char="❏"/>
            </a:pPr>
            <a:r>
              <a:rPr lang="en">
                <a:solidFill>
                  <a:schemeClr val="dk1"/>
                </a:solidFill>
              </a:rPr>
              <a:t>Choose Your Attitude</a:t>
            </a:r>
          </a:p>
          <a:p>
            <a:pPr marL="457200" lvl="0" indent="-419100" rtl="0">
              <a:spcBef>
                <a:spcPts val="0"/>
              </a:spcBef>
              <a:buClr>
                <a:schemeClr val="dk1"/>
              </a:buClr>
              <a:buSzPct val="100000"/>
              <a:buFont typeface="Arial"/>
              <a:buChar char="❏"/>
            </a:pPr>
            <a:r>
              <a:rPr lang="en">
                <a:solidFill>
                  <a:schemeClr val="dk1"/>
                </a:solidFill>
              </a:rPr>
              <a:t>No Excuses</a:t>
            </a:r>
          </a:p>
          <a:p>
            <a:pPr marL="457200" lvl="0" indent="-419100" rtl="0">
              <a:spcBef>
                <a:spcPts val="0"/>
              </a:spcBef>
              <a:buClr>
                <a:schemeClr val="dk1"/>
              </a:buClr>
              <a:buSzPct val="100000"/>
              <a:buFont typeface="Arial"/>
              <a:buChar char="❏"/>
            </a:pPr>
            <a:r>
              <a:rPr lang="en">
                <a:solidFill>
                  <a:schemeClr val="dk1"/>
                </a:solidFill>
              </a:rPr>
              <a:t>Don’t Blame Others</a:t>
            </a:r>
          </a:p>
          <a:p>
            <a:pPr lvl="0" indent="457200" rtl="0">
              <a:spcBef>
                <a:spcPts val="0"/>
              </a:spcBef>
              <a:buNone/>
            </a:pPr>
            <a:endParaRPr sz="2400"/>
          </a:p>
        </p:txBody>
      </p:sp>
    </p:spTree>
  </p:cSld>
  <p:clrMapOvr>
    <a:masterClrMapping/>
  </p:clrMapOvr>
  <p:transition xmlns:p14="http://schemas.microsoft.com/office/powerpoint/2010/mai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Shape 138"/>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lgn="ctr">
              <a:spcBef>
                <a:spcPts val="0"/>
              </a:spcBef>
              <a:buNone/>
            </a:pPr>
            <a:r>
              <a:rPr lang="en" sz="3400" i="1"/>
              <a:t>How to Implement in the Classroom?</a:t>
            </a:r>
          </a:p>
        </p:txBody>
      </p:sp>
      <p:sp>
        <p:nvSpPr>
          <p:cNvPr id="139" name="Shape 139"/>
          <p:cNvSpPr txBox="1">
            <a:spLocks noGrp="1"/>
          </p:cNvSpPr>
          <p:nvPr>
            <p:ph type="body" idx="1"/>
          </p:nvPr>
        </p:nvSpPr>
        <p:spPr>
          <a:xfrm>
            <a:off x="400050" y="1009650"/>
            <a:ext cx="8229600" cy="4080000"/>
          </a:xfrm>
          <a:prstGeom prst="rect">
            <a:avLst/>
          </a:prstGeom>
        </p:spPr>
        <p:txBody>
          <a:bodyPr lIns="91425" tIns="91425" rIns="91425" bIns="91425" anchor="t" anchorCtr="0">
            <a:noAutofit/>
          </a:bodyPr>
          <a:lstStyle/>
          <a:p>
            <a:pPr marL="457200" lvl="0" indent="-381000" rtl="0">
              <a:spcBef>
                <a:spcPts val="0"/>
              </a:spcBef>
              <a:buClr>
                <a:srgbClr val="000000"/>
              </a:buClr>
              <a:buSzPct val="100000"/>
              <a:buFont typeface="Arial"/>
              <a:buAutoNum type="arabicPeriod"/>
            </a:pPr>
            <a:r>
              <a:rPr lang="en" sz="2400" u="sng"/>
              <a:t>Explain the Mindsets</a:t>
            </a:r>
          </a:p>
          <a:p>
            <a:pPr marL="457200" lvl="0" indent="-381000" rtl="0">
              <a:spcBef>
                <a:spcPts val="0"/>
              </a:spcBef>
              <a:buClr>
                <a:srgbClr val="000000"/>
              </a:buClr>
              <a:buSzPct val="100000"/>
              <a:buFont typeface="Arial"/>
              <a:buChar char="-"/>
            </a:pPr>
            <a:r>
              <a:rPr lang="en" sz="2400"/>
              <a:t>provide the survey</a:t>
            </a:r>
          </a:p>
          <a:p>
            <a:pPr marL="457200" lvl="0" indent="-381000" rtl="0">
              <a:spcBef>
                <a:spcPts val="0"/>
              </a:spcBef>
              <a:buClr>
                <a:srgbClr val="000000"/>
              </a:buClr>
              <a:buSzPct val="100000"/>
              <a:buFont typeface="Arial"/>
              <a:buChar char="-"/>
            </a:pPr>
            <a:r>
              <a:rPr lang="en" sz="2400"/>
              <a:t>Explain the fixed/growth chart</a:t>
            </a:r>
          </a:p>
          <a:p>
            <a:pPr lvl="0" rtl="0">
              <a:spcBef>
                <a:spcPts val="0"/>
              </a:spcBef>
              <a:buNone/>
            </a:pPr>
            <a:endParaRPr sz="2400"/>
          </a:p>
          <a:p>
            <a:pPr rtl="0">
              <a:spcBef>
                <a:spcPts val="0"/>
              </a:spcBef>
              <a:buNone/>
            </a:pPr>
            <a:r>
              <a:rPr lang="en" sz="2400"/>
              <a:t>2. </a:t>
            </a:r>
            <a:r>
              <a:rPr lang="en" sz="2400" u="sng"/>
              <a:t>Reinforce Growth</a:t>
            </a:r>
          </a:p>
          <a:p>
            <a:pPr marL="457200" lvl="0" indent="-381000" rtl="0">
              <a:spcBef>
                <a:spcPts val="0"/>
              </a:spcBef>
              <a:buClr>
                <a:srgbClr val="000000"/>
              </a:buClr>
              <a:buSzPct val="100000"/>
              <a:buFont typeface="Arial"/>
              <a:buChar char="-"/>
            </a:pPr>
            <a:r>
              <a:rPr lang="en" sz="2400"/>
              <a:t>Quote of the Week</a:t>
            </a:r>
          </a:p>
          <a:p>
            <a:pPr marL="457200" lvl="0" indent="-381000" rtl="0">
              <a:spcBef>
                <a:spcPts val="0"/>
              </a:spcBef>
              <a:buClr>
                <a:srgbClr val="000000"/>
              </a:buClr>
              <a:buSzPct val="100000"/>
              <a:buFont typeface="Arial"/>
              <a:buChar char="-"/>
            </a:pPr>
            <a:r>
              <a:rPr lang="en" sz="2400"/>
              <a:t>Daily Journal (Social Scientist) </a:t>
            </a:r>
          </a:p>
          <a:p>
            <a:pPr marL="457200" lvl="0" indent="-381000" rtl="0">
              <a:spcBef>
                <a:spcPts val="0"/>
              </a:spcBef>
              <a:buClr>
                <a:srgbClr val="000000"/>
              </a:buClr>
              <a:buSzPct val="100000"/>
              <a:buFont typeface="Arial"/>
              <a:buChar char="-"/>
            </a:pPr>
            <a:r>
              <a:rPr lang="en" sz="2400"/>
              <a:t>Use growth mindset quote sheet</a:t>
            </a:r>
          </a:p>
          <a:p>
            <a:pPr marL="457200" lvl="0" indent="-381000" rtl="0">
              <a:spcBef>
                <a:spcPts val="0"/>
              </a:spcBef>
              <a:buClr>
                <a:srgbClr val="000000"/>
              </a:buClr>
              <a:buSzPct val="100000"/>
              <a:buFont typeface="Arial"/>
              <a:buChar char="-"/>
            </a:pPr>
            <a:r>
              <a:rPr lang="en" sz="2400"/>
              <a:t>Show short growth mindset video clips</a:t>
            </a:r>
          </a:p>
          <a:p>
            <a:pPr marL="457200" lvl="0" indent="-381000" rtl="0">
              <a:spcBef>
                <a:spcPts val="0"/>
              </a:spcBef>
              <a:buClr>
                <a:srgbClr val="000000"/>
              </a:buClr>
              <a:buSzPct val="100000"/>
              <a:buFont typeface="Arial"/>
              <a:buChar char="-"/>
            </a:pPr>
            <a:r>
              <a:rPr lang="en" sz="2400"/>
              <a:t>Put up growth mindset charts in the classroom</a:t>
            </a:r>
          </a:p>
        </p:txBody>
      </p:sp>
    </p:spTree>
  </p:cSld>
  <p:clrMapOvr>
    <a:masterClrMapping/>
  </p:clrMapOvr>
  <p:transition xmlns:p14="http://schemas.microsoft.com/office/powerpoint/2010/mai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Shape 144"/>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lgn="ctr" rtl="0">
              <a:spcBef>
                <a:spcPts val="0"/>
              </a:spcBef>
              <a:buNone/>
            </a:pPr>
            <a:endParaRPr/>
          </a:p>
          <a:p>
            <a:pPr algn="ctr">
              <a:spcBef>
                <a:spcPts val="0"/>
              </a:spcBef>
              <a:buNone/>
            </a:pPr>
            <a:r>
              <a:rPr lang="en" sz="3400" i="1"/>
              <a:t>How to Implement in the Classroom?</a:t>
            </a:r>
          </a:p>
        </p:txBody>
      </p:sp>
      <p:sp>
        <p:nvSpPr>
          <p:cNvPr id="145" name="Shape 145"/>
          <p:cNvSpPr txBox="1">
            <a:spLocks noGrp="1"/>
          </p:cNvSpPr>
          <p:nvPr>
            <p:ph type="body" idx="1"/>
          </p:nvPr>
        </p:nvSpPr>
        <p:spPr>
          <a:xfrm>
            <a:off x="301675" y="961650"/>
            <a:ext cx="8229600" cy="4026300"/>
          </a:xfrm>
          <a:prstGeom prst="rect">
            <a:avLst/>
          </a:prstGeom>
        </p:spPr>
        <p:txBody>
          <a:bodyPr lIns="91425" tIns="91425" rIns="91425" bIns="91425" anchor="t" anchorCtr="0">
            <a:noAutofit/>
          </a:bodyPr>
          <a:lstStyle/>
          <a:p>
            <a:pPr rtl="0">
              <a:spcBef>
                <a:spcPts val="0"/>
              </a:spcBef>
              <a:buNone/>
            </a:pPr>
            <a:r>
              <a:rPr lang="en" sz="2400"/>
              <a:t>3.</a:t>
            </a:r>
            <a:r>
              <a:rPr lang="en" sz="2400" u="sng"/>
              <a:t> Daily Teaching Practices</a:t>
            </a:r>
          </a:p>
          <a:p>
            <a:pPr marL="457200" lvl="0" indent="-381000" rtl="0">
              <a:spcBef>
                <a:spcPts val="0"/>
              </a:spcBef>
              <a:buClr>
                <a:srgbClr val="000000"/>
              </a:buClr>
              <a:buSzPct val="100000"/>
              <a:buFont typeface="Arial"/>
              <a:buChar char="-"/>
            </a:pPr>
            <a:r>
              <a:rPr lang="en" sz="2400">
                <a:solidFill>
                  <a:schemeClr val="dk1"/>
                </a:solidFill>
              </a:rPr>
              <a:t>Align with your classroom expectations</a:t>
            </a:r>
          </a:p>
          <a:p>
            <a:pPr marL="457200" lvl="0" indent="-381000" rtl="0">
              <a:spcBef>
                <a:spcPts val="0"/>
              </a:spcBef>
              <a:buClr>
                <a:srgbClr val="000000"/>
              </a:buClr>
              <a:buSzPct val="100000"/>
              <a:buFont typeface="Arial"/>
              <a:buChar char="-"/>
            </a:pPr>
            <a:r>
              <a:rPr lang="en" sz="2400"/>
              <a:t>Use praise coherently with the growth mindset model</a:t>
            </a:r>
          </a:p>
          <a:p>
            <a:pPr marL="457200" lvl="0" indent="-381000" rtl="0">
              <a:spcBef>
                <a:spcPts val="0"/>
              </a:spcBef>
              <a:buClr>
                <a:srgbClr val="000000"/>
              </a:buClr>
              <a:buSzPct val="100000"/>
              <a:buFont typeface="Arial"/>
              <a:buChar char="-"/>
            </a:pPr>
            <a:r>
              <a:rPr lang="en" sz="2400"/>
              <a:t>Align assessment feedback to growth mindset language</a:t>
            </a:r>
          </a:p>
          <a:p>
            <a:pPr lvl="0" rtl="0">
              <a:spcBef>
                <a:spcPts val="0"/>
              </a:spcBef>
              <a:buNone/>
            </a:pPr>
            <a:endParaRPr sz="2400"/>
          </a:p>
          <a:p>
            <a:pPr rtl="0">
              <a:spcBef>
                <a:spcPts val="0"/>
              </a:spcBef>
              <a:buNone/>
            </a:pPr>
            <a:r>
              <a:rPr lang="en" sz="2400" u="sng"/>
              <a:t>4. Student Reflections</a:t>
            </a:r>
          </a:p>
          <a:p>
            <a:pPr marL="457200" lvl="0" indent="-381000" rtl="0">
              <a:spcBef>
                <a:spcPts val="0"/>
              </a:spcBef>
              <a:buClr>
                <a:srgbClr val="000000"/>
              </a:buClr>
              <a:buSzPct val="100000"/>
              <a:buFont typeface="Arial"/>
              <a:buChar char="-"/>
            </a:pPr>
            <a:r>
              <a:rPr lang="en" sz="2400"/>
              <a:t>Effort Rubric</a:t>
            </a:r>
          </a:p>
          <a:p>
            <a:pPr marL="457200" lvl="0" indent="-381000" rtl="0">
              <a:spcBef>
                <a:spcPts val="0"/>
              </a:spcBef>
              <a:buClr>
                <a:srgbClr val="000000"/>
              </a:buClr>
              <a:buSzPct val="100000"/>
              <a:buFont typeface="Arial"/>
              <a:buChar char="-"/>
            </a:pPr>
            <a:r>
              <a:rPr lang="en" sz="2400"/>
              <a:t>Mindset Journal</a:t>
            </a:r>
          </a:p>
        </p:txBody>
      </p:sp>
    </p:spTree>
  </p:cSld>
  <p:clrMapOvr>
    <a:masterClrMapping/>
  </p:clrMapOvr>
  <p:transition xmlns:p14="http://schemas.microsoft.com/office/powerpoint/2010/mai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Shape 150"/>
          <p:cNvSpPr txBox="1">
            <a:spLocks noGrp="1"/>
          </p:cNvSpPr>
          <p:nvPr>
            <p:ph type="title"/>
          </p:nvPr>
        </p:nvSpPr>
        <p:spPr>
          <a:xfrm>
            <a:off x="407250" y="205978"/>
            <a:ext cx="8229600" cy="857400"/>
          </a:xfrm>
          <a:prstGeom prst="rect">
            <a:avLst/>
          </a:prstGeom>
        </p:spPr>
        <p:txBody>
          <a:bodyPr lIns="91425" tIns="91425" rIns="91425" bIns="91425" anchor="b" anchorCtr="0">
            <a:noAutofit/>
          </a:bodyPr>
          <a:lstStyle/>
          <a:p>
            <a:pPr algn="ctr">
              <a:spcBef>
                <a:spcPts val="0"/>
              </a:spcBef>
              <a:buNone/>
            </a:pPr>
            <a:r>
              <a:rPr lang="en">
                <a:latin typeface="Comic Sans MS"/>
                <a:ea typeface="Comic Sans MS"/>
                <a:cs typeface="Comic Sans MS"/>
                <a:sym typeface="Comic Sans MS"/>
              </a:rPr>
              <a:t>The use of </a:t>
            </a:r>
            <a:r>
              <a:rPr lang="en" i="1">
                <a:latin typeface="Comic Sans MS"/>
                <a:ea typeface="Comic Sans MS"/>
                <a:cs typeface="Comic Sans MS"/>
                <a:sym typeface="Comic Sans MS"/>
              </a:rPr>
              <a:t>PRAISE</a:t>
            </a:r>
          </a:p>
        </p:txBody>
      </p:sp>
      <p:sp>
        <p:nvSpPr>
          <p:cNvPr id="151" name="Shape 151"/>
          <p:cNvSpPr txBox="1">
            <a:spLocks noGrp="1"/>
          </p:cNvSpPr>
          <p:nvPr>
            <p:ph type="body" idx="1"/>
          </p:nvPr>
        </p:nvSpPr>
        <p:spPr>
          <a:xfrm>
            <a:off x="457200" y="1022700"/>
            <a:ext cx="8229600" cy="3903300"/>
          </a:xfrm>
          <a:prstGeom prst="rect">
            <a:avLst/>
          </a:prstGeom>
        </p:spPr>
        <p:txBody>
          <a:bodyPr lIns="91425" tIns="91425" rIns="91425" bIns="91425" anchor="t" anchorCtr="0">
            <a:noAutofit/>
          </a:bodyPr>
          <a:lstStyle/>
          <a:p>
            <a:pPr lvl="0" rtl="0">
              <a:spcBef>
                <a:spcPts val="0"/>
              </a:spcBef>
              <a:buClr>
                <a:schemeClr val="dk1"/>
              </a:buClr>
              <a:buSzPct val="45833"/>
              <a:buFont typeface="Arial"/>
              <a:buNone/>
            </a:pPr>
            <a:r>
              <a:rPr lang="en" sz="2400" b="1">
                <a:solidFill>
                  <a:schemeClr val="dk1"/>
                </a:solidFill>
              </a:rPr>
              <a:t>Carol Dweck: A Study on Praise and Mindsets</a:t>
            </a:r>
          </a:p>
          <a:p>
            <a:pPr lvl="0" rtl="0">
              <a:spcBef>
                <a:spcPts val="0"/>
              </a:spcBef>
              <a:buClr>
                <a:schemeClr val="dk1"/>
              </a:buClr>
              <a:buSzPct val="45833"/>
              <a:buFont typeface="Arial"/>
              <a:buNone/>
            </a:pPr>
            <a:r>
              <a:rPr lang="en" sz="2400" u="sng">
                <a:solidFill>
                  <a:schemeClr val="hlink"/>
                </a:solidFill>
                <a:hlinkClick r:id="rId3"/>
              </a:rPr>
              <a:t>https://www.youtube.com/watch?v=NWv1VdDeoRY</a:t>
            </a:r>
          </a:p>
          <a:p>
            <a:pPr lvl="0" rtl="0">
              <a:spcBef>
                <a:spcPts val="0"/>
              </a:spcBef>
              <a:buClr>
                <a:schemeClr val="dk1"/>
              </a:buClr>
              <a:buFont typeface="Arial"/>
              <a:buNone/>
            </a:pPr>
            <a:endParaRPr sz="2400" b="1">
              <a:solidFill>
                <a:schemeClr val="dk1"/>
              </a:solidFill>
            </a:endParaRPr>
          </a:p>
          <a:p>
            <a:pPr marL="457200" lvl="0" indent="-342900" rtl="0">
              <a:spcBef>
                <a:spcPts val="0"/>
              </a:spcBef>
              <a:buClr>
                <a:srgbClr val="333333"/>
              </a:buClr>
              <a:buSzPct val="100000"/>
              <a:buFont typeface="Arial"/>
              <a:buChar char="●"/>
            </a:pPr>
            <a:r>
              <a:rPr lang="en" sz="1800">
                <a:solidFill>
                  <a:srgbClr val="333333"/>
                </a:solidFill>
              </a:rPr>
              <a:t>Switch from praise for intelligence or achievement to </a:t>
            </a:r>
            <a:r>
              <a:rPr lang="en" sz="1800" u="sng">
                <a:solidFill>
                  <a:srgbClr val="333333"/>
                </a:solidFill>
              </a:rPr>
              <a:t>praise for effort</a:t>
            </a:r>
          </a:p>
          <a:p>
            <a:pPr lvl="0" rtl="0">
              <a:spcBef>
                <a:spcPts val="0"/>
              </a:spcBef>
              <a:buNone/>
            </a:pPr>
            <a:endParaRPr sz="1800">
              <a:solidFill>
                <a:srgbClr val="333333"/>
              </a:solidFill>
            </a:endParaRPr>
          </a:p>
          <a:p>
            <a:pPr marL="457200" lvl="0" indent="-342900" rtl="0">
              <a:spcBef>
                <a:spcPts val="0"/>
              </a:spcBef>
              <a:buClr>
                <a:srgbClr val="333333"/>
              </a:buClr>
              <a:buSzPct val="100000"/>
              <a:buFont typeface="Arial"/>
              <a:buChar char="●"/>
            </a:pPr>
            <a:r>
              <a:rPr lang="en" sz="1800" u="sng">
                <a:solidFill>
                  <a:srgbClr val="333333"/>
                </a:solidFill>
              </a:rPr>
              <a:t>Praise the process</a:t>
            </a:r>
            <a:r>
              <a:rPr lang="en" sz="1800">
                <a:solidFill>
                  <a:srgbClr val="333333"/>
                </a:solidFill>
              </a:rPr>
              <a:t>, rather than the product </a:t>
            </a:r>
          </a:p>
          <a:p>
            <a:pPr lvl="0" rtl="0">
              <a:spcBef>
                <a:spcPts val="0"/>
              </a:spcBef>
              <a:buNone/>
            </a:pPr>
            <a:endParaRPr sz="1800">
              <a:solidFill>
                <a:srgbClr val="333333"/>
              </a:solidFill>
            </a:endParaRPr>
          </a:p>
          <a:p>
            <a:pPr marL="457200" lvl="0" indent="-342900">
              <a:spcBef>
                <a:spcPts val="0"/>
              </a:spcBef>
              <a:buClr>
                <a:srgbClr val="333333"/>
              </a:buClr>
              <a:buSzPct val="100000"/>
              <a:buFont typeface="Arial"/>
              <a:buChar char="●"/>
            </a:pPr>
            <a:r>
              <a:rPr lang="en" sz="1800">
                <a:solidFill>
                  <a:srgbClr val="333333"/>
                </a:solidFill>
              </a:rPr>
              <a:t>Give positive </a:t>
            </a:r>
            <a:r>
              <a:rPr lang="en" sz="1800" u="sng">
                <a:solidFill>
                  <a:srgbClr val="333333"/>
                </a:solidFill>
              </a:rPr>
              <a:t>feedback</a:t>
            </a:r>
            <a:r>
              <a:rPr lang="en" sz="1800">
                <a:solidFill>
                  <a:srgbClr val="333333"/>
                </a:solidFill>
              </a:rPr>
              <a:t> (maybe negative feedback if the effort is poor)</a:t>
            </a:r>
          </a:p>
        </p:txBody>
      </p:sp>
    </p:spTree>
  </p:cSld>
  <p:clrMapOvr>
    <a:masterClrMapping/>
  </p:clrMapOvr>
  <p:transition xmlns:p14="http://schemas.microsoft.com/office/powerpoint/2010/mai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sp>
        <p:nvSpPr>
          <p:cNvPr id="43" name="Shape 43"/>
          <p:cNvSpPr txBox="1">
            <a:spLocks noGrp="1"/>
          </p:cNvSpPr>
          <p:nvPr>
            <p:ph type="subTitle" idx="1"/>
          </p:nvPr>
        </p:nvSpPr>
        <p:spPr>
          <a:xfrm>
            <a:off x="169800" y="3079750"/>
            <a:ext cx="8669099" cy="781500"/>
          </a:xfrm>
          <a:prstGeom prst="rect">
            <a:avLst/>
          </a:prstGeom>
        </p:spPr>
        <p:txBody>
          <a:bodyPr lIns="91425" tIns="91425" rIns="91425" bIns="91425" anchor="t" anchorCtr="0">
            <a:noAutofit/>
          </a:bodyPr>
          <a:lstStyle/>
          <a:p>
            <a:pPr rtl="0">
              <a:spcBef>
                <a:spcPts val="0"/>
              </a:spcBef>
              <a:buNone/>
            </a:pPr>
            <a:r>
              <a:rPr lang="en" u="sng">
                <a:solidFill>
                  <a:schemeClr val="hlink"/>
                </a:solidFill>
                <a:hlinkClick r:id="rId3"/>
              </a:rPr>
              <a:t>https://www.youtube.com/watch?v=ElVUqv0v1EE</a:t>
            </a:r>
          </a:p>
          <a:p>
            <a:pPr>
              <a:spcBef>
                <a:spcPts val="0"/>
              </a:spcBef>
              <a:buNone/>
            </a:pPr>
            <a:endParaRPr/>
          </a:p>
        </p:txBody>
      </p:sp>
      <p:sp>
        <p:nvSpPr>
          <p:cNvPr id="44" name="Shape 44"/>
          <p:cNvSpPr txBox="1">
            <a:spLocks noGrp="1"/>
          </p:cNvSpPr>
          <p:nvPr>
            <p:ph type="ctrTitle"/>
          </p:nvPr>
        </p:nvSpPr>
        <p:spPr>
          <a:xfrm>
            <a:off x="39950" y="95875"/>
            <a:ext cx="9028500" cy="2726400"/>
          </a:xfrm>
          <a:prstGeom prst="rect">
            <a:avLst/>
          </a:prstGeom>
        </p:spPr>
        <p:txBody>
          <a:bodyPr lIns="91425" tIns="91425" rIns="91425" bIns="91425" anchor="b" anchorCtr="0">
            <a:noAutofit/>
          </a:bodyPr>
          <a:lstStyle/>
          <a:p>
            <a:pPr lvl="0" algn="l" rtl="0">
              <a:spcBef>
                <a:spcPts val="0"/>
              </a:spcBef>
              <a:buNone/>
            </a:pPr>
            <a:endParaRPr sz="1400"/>
          </a:p>
          <a:p>
            <a:pPr lvl="0" algn="l" rtl="0">
              <a:spcBef>
                <a:spcPts val="0"/>
              </a:spcBef>
              <a:buNone/>
            </a:pPr>
            <a:endParaRPr sz="1400"/>
          </a:p>
          <a:p>
            <a:pPr lvl="0" rtl="0">
              <a:spcBef>
                <a:spcPts val="0"/>
              </a:spcBef>
              <a:buNone/>
            </a:pPr>
            <a:r>
              <a:rPr lang="en" sz="3600">
                <a:latin typeface="Comic Sans MS"/>
                <a:ea typeface="Comic Sans MS"/>
                <a:cs typeface="Comic Sans MS"/>
                <a:sym typeface="Comic Sans MS"/>
              </a:rPr>
              <a:t>GROWTH recipe</a:t>
            </a:r>
          </a:p>
          <a:p>
            <a:pPr lvl="0" algn="l" rtl="0">
              <a:spcBef>
                <a:spcPts val="0"/>
              </a:spcBef>
              <a:buNone/>
            </a:pPr>
            <a:endParaRPr sz="1400"/>
          </a:p>
          <a:p>
            <a:pPr lvl="0" algn="l" rtl="0">
              <a:spcBef>
                <a:spcPts val="0"/>
              </a:spcBef>
              <a:buNone/>
            </a:pPr>
            <a:endParaRPr sz="1400"/>
          </a:p>
          <a:p>
            <a:pPr lvl="0" algn="l" rtl="0">
              <a:spcBef>
                <a:spcPts val="0"/>
              </a:spcBef>
              <a:buNone/>
            </a:pPr>
            <a:r>
              <a:rPr lang="en" sz="1400"/>
              <a:t>People with a growth mindset believe that their most basic abilities can be developed through dedication and hard work.</a:t>
            </a:r>
          </a:p>
          <a:p>
            <a:pPr lvl="0" algn="l" rtl="0">
              <a:spcBef>
                <a:spcPts val="0"/>
              </a:spcBef>
              <a:buNone/>
            </a:pPr>
            <a:endParaRPr sz="1400"/>
          </a:p>
          <a:p>
            <a:pPr lvl="0" algn="l" rtl="0">
              <a:spcBef>
                <a:spcPts val="0"/>
              </a:spcBef>
              <a:buNone/>
            </a:pPr>
            <a:r>
              <a:rPr lang="en" sz="1400"/>
              <a:t>They understand that effort is the key to success. </a:t>
            </a:r>
          </a:p>
          <a:p>
            <a:pPr lvl="0" algn="l" rtl="0">
              <a:spcBef>
                <a:spcPts val="0"/>
              </a:spcBef>
              <a:buNone/>
            </a:pPr>
            <a:endParaRPr sz="1400"/>
          </a:p>
          <a:p>
            <a:pPr lvl="0" algn="l" rtl="0">
              <a:spcBef>
                <a:spcPts val="0"/>
              </a:spcBef>
              <a:buClr>
                <a:schemeClr val="dk1"/>
              </a:buClr>
              <a:buSzPct val="78571"/>
              <a:buFont typeface="Arial"/>
              <a:buNone/>
            </a:pPr>
            <a:r>
              <a:rPr lang="en" sz="1400"/>
              <a:t>This view creates a love of learning and a resilience that is essential for great achievement.</a:t>
            </a:r>
          </a:p>
          <a:p>
            <a:pPr>
              <a:spcBef>
                <a:spcPts val="0"/>
              </a:spcBef>
              <a:buNone/>
            </a:pPr>
            <a:endParaRPr sz="1000"/>
          </a:p>
        </p:txBody>
      </p:sp>
    </p:spTree>
  </p:cSld>
  <p:clrMapOvr>
    <a:masterClrMapping/>
  </p:clrMapOvr>
  <p:transition xmlns:p14="http://schemas.microsoft.com/office/powerpoint/2010/mai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Shape 156"/>
          <p:cNvSpPr txBox="1">
            <a:spLocks noGrp="1"/>
          </p:cNvSpPr>
          <p:nvPr>
            <p:ph type="body" idx="1"/>
          </p:nvPr>
        </p:nvSpPr>
        <p:spPr>
          <a:xfrm>
            <a:off x="477750" y="2024225"/>
            <a:ext cx="8188500" cy="3016199"/>
          </a:xfrm>
          <a:prstGeom prst="rect">
            <a:avLst/>
          </a:prstGeom>
          <a:noFill/>
          <a:ln>
            <a:noFill/>
          </a:ln>
        </p:spPr>
        <p:txBody>
          <a:bodyPr lIns="91425" tIns="45700" rIns="91425" bIns="45700" anchor="t" anchorCtr="0">
            <a:noAutofit/>
          </a:bodyPr>
          <a:lstStyle/>
          <a:p>
            <a:pPr marL="457200" marR="0" lvl="0" indent="-478282" algn="l" rtl="0">
              <a:lnSpc>
                <a:spcPct val="75000"/>
              </a:lnSpc>
              <a:spcBef>
                <a:spcPts val="0"/>
              </a:spcBef>
              <a:spcAft>
                <a:spcPts val="0"/>
              </a:spcAft>
              <a:buClr>
                <a:schemeClr val="accent1"/>
              </a:buClr>
              <a:buSzPct val="100000"/>
              <a:buFont typeface="Noto Symbol"/>
              <a:buChar char=""/>
            </a:pPr>
            <a:r>
              <a:rPr lang="en" sz="2100" b="0" i="0" u="none" strike="noStrike" cap="none" baseline="0">
                <a:solidFill>
                  <a:schemeClr val="dk1"/>
                </a:solidFill>
                <a:latin typeface="Rambla"/>
                <a:ea typeface="Rambla"/>
                <a:cs typeface="Rambla"/>
                <a:sym typeface="Rambla"/>
              </a:rPr>
              <a:t>Teachers are GROWTH learners – need to be good role models</a:t>
            </a:r>
          </a:p>
          <a:p>
            <a:pPr marL="457200" marR="0" lvl="0" indent="-478282" algn="l" rtl="0">
              <a:lnSpc>
                <a:spcPct val="75000"/>
              </a:lnSpc>
              <a:spcBef>
                <a:spcPts val="400"/>
              </a:spcBef>
              <a:spcAft>
                <a:spcPts val="0"/>
              </a:spcAft>
              <a:buClr>
                <a:schemeClr val="accent1"/>
              </a:buClr>
              <a:buSzPct val="100000"/>
              <a:buFont typeface="Noto Symbol"/>
              <a:buChar char=""/>
            </a:pPr>
            <a:r>
              <a:rPr lang="en" sz="2100" b="0" i="0" u="none" strike="noStrike" cap="none" baseline="0">
                <a:solidFill>
                  <a:schemeClr val="dk1"/>
                </a:solidFill>
                <a:latin typeface="Rambla"/>
                <a:ea typeface="Rambla"/>
                <a:cs typeface="Rambla"/>
                <a:sym typeface="Rambla"/>
              </a:rPr>
              <a:t>Essential that we show them we believe their intelligence is not fixed</a:t>
            </a:r>
          </a:p>
          <a:p>
            <a:pPr marL="457200" marR="0" lvl="0" indent="-478282" algn="l" rtl="0">
              <a:lnSpc>
                <a:spcPct val="75000"/>
              </a:lnSpc>
              <a:spcBef>
                <a:spcPts val="400"/>
              </a:spcBef>
              <a:spcAft>
                <a:spcPts val="0"/>
              </a:spcAft>
              <a:buClr>
                <a:schemeClr val="accent1"/>
              </a:buClr>
              <a:buSzPct val="100000"/>
              <a:buFont typeface="Noto Symbol"/>
              <a:buChar char=""/>
            </a:pPr>
            <a:r>
              <a:rPr lang="en" sz="2100" b="0" i="0" u="none" strike="noStrike" cap="none" baseline="0">
                <a:solidFill>
                  <a:schemeClr val="dk1"/>
                </a:solidFill>
                <a:latin typeface="Rambla"/>
                <a:ea typeface="Rambla"/>
                <a:cs typeface="Rambla"/>
                <a:sym typeface="Rambla"/>
              </a:rPr>
              <a:t>We need to make them believe they can improve</a:t>
            </a:r>
          </a:p>
          <a:p>
            <a:pPr marL="457200" marR="0" lvl="0" indent="-478282" algn="l" rtl="0">
              <a:lnSpc>
                <a:spcPct val="75000"/>
              </a:lnSpc>
              <a:spcBef>
                <a:spcPts val="400"/>
              </a:spcBef>
              <a:spcAft>
                <a:spcPts val="0"/>
              </a:spcAft>
              <a:buClr>
                <a:schemeClr val="accent1"/>
              </a:buClr>
              <a:buSzPct val="100000"/>
              <a:buFont typeface="Noto Symbol"/>
              <a:buChar char=""/>
            </a:pPr>
            <a:r>
              <a:rPr lang="en" sz="2100" b="0" i="0" u="none" strike="noStrike" cap="none" baseline="0">
                <a:solidFill>
                  <a:schemeClr val="dk1"/>
                </a:solidFill>
                <a:latin typeface="Rambla"/>
                <a:ea typeface="Rambla"/>
                <a:cs typeface="Rambla"/>
                <a:sym typeface="Rambla"/>
              </a:rPr>
              <a:t>We need to ensure they know how to improve</a:t>
            </a:r>
          </a:p>
          <a:p>
            <a:pPr marL="457200" marR="0" lvl="0" indent="-478282" algn="l" rtl="0">
              <a:lnSpc>
                <a:spcPct val="75000"/>
              </a:lnSpc>
              <a:spcBef>
                <a:spcPts val="400"/>
              </a:spcBef>
              <a:spcAft>
                <a:spcPts val="0"/>
              </a:spcAft>
              <a:buClr>
                <a:schemeClr val="accent1"/>
              </a:buClr>
              <a:buSzPct val="100000"/>
              <a:buFont typeface="Noto Symbol"/>
              <a:buChar char=""/>
            </a:pPr>
            <a:r>
              <a:rPr lang="en" sz="2100" b="0" i="0" u="none" strike="noStrike" cap="none" baseline="0">
                <a:solidFill>
                  <a:schemeClr val="dk1"/>
                </a:solidFill>
                <a:latin typeface="Rambla"/>
                <a:ea typeface="Rambla"/>
                <a:cs typeface="Rambla"/>
                <a:sym typeface="Rambla"/>
              </a:rPr>
              <a:t>Collaborative classroom environment where pupils take responsibility for their own learning</a:t>
            </a:r>
          </a:p>
          <a:p>
            <a:pPr marL="457200" marR="0" lvl="0" indent="-478282" algn="l" rtl="0">
              <a:lnSpc>
                <a:spcPct val="75000"/>
              </a:lnSpc>
              <a:spcBef>
                <a:spcPts val="400"/>
              </a:spcBef>
              <a:spcAft>
                <a:spcPts val="0"/>
              </a:spcAft>
              <a:buClr>
                <a:schemeClr val="accent1"/>
              </a:buClr>
              <a:buSzPct val="100000"/>
              <a:buFont typeface="Noto Symbol"/>
              <a:buChar char=""/>
            </a:pPr>
            <a:r>
              <a:rPr lang="en" sz="2100" b="0" i="0" u="none" strike="noStrike" cap="none" baseline="0">
                <a:solidFill>
                  <a:schemeClr val="dk1"/>
                </a:solidFill>
                <a:latin typeface="Rambla"/>
                <a:ea typeface="Rambla"/>
                <a:cs typeface="Rambla"/>
                <a:sym typeface="Rambla"/>
              </a:rPr>
              <a:t>Pupils understand the Growth Mindset and how it can help them</a:t>
            </a:r>
          </a:p>
        </p:txBody>
      </p:sp>
      <p:pic>
        <p:nvPicPr>
          <p:cNvPr id="157" name="Shape 157"/>
          <p:cNvPicPr preferRelativeResize="0">
            <a:picLocks noGrp="1"/>
          </p:cNvPicPr>
          <p:nvPr>
            <p:ph type="title"/>
          </p:nvPr>
        </p:nvPicPr>
        <p:blipFill rotWithShape="1">
          <a:blip r:embed="rId3">
            <a:alphaModFix/>
          </a:blip>
          <a:srcRect/>
          <a:stretch/>
        </p:blipFill>
        <p:spPr>
          <a:xfrm>
            <a:off x="152400" y="876237"/>
            <a:ext cx="8839199" cy="1028700"/>
          </a:xfrm>
          <a:prstGeom prst="rect">
            <a:avLst/>
          </a:prstGeom>
          <a:noFill/>
          <a:ln>
            <a:noFill/>
          </a:ln>
        </p:spPr>
      </p:pic>
      <p:sp>
        <p:nvSpPr>
          <p:cNvPr id="158" name="Shape 158"/>
          <p:cNvSpPr txBox="1"/>
          <p:nvPr/>
        </p:nvSpPr>
        <p:spPr>
          <a:xfrm>
            <a:off x="152400" y="85875"/>
            <a:ext cx="8839199" cy="671100"/>
          </a:xfrm>
          <a:prstGeom prst="rect">
            <a:avLst/>
          </a:prstGeom>
          <a:noFill/>
          <a:ln>
            <a:noFill/>
          </a:ln>
        </p:spPr>
        <p:txBody>
          <a:bodyPr lIns="91425" tIns="91425" rIns="91425" bIns="91425" anchor="t" anchorCtr="0">
            <a:noAutofit/>
          </a:bodyPr>
          <a:lstStyle/>
          <a:p>
            <a:pPr>
              <a:spcBef>
                <a:spcPts val="0"/>
              </a:spcBef>
              <a:buNone/>
            </a:pPr>
            <a:r>
              <a:rPr lang="en" sz="3000"/>
              <a:t>IN CONCLUSION (and you all moving forward) ...</a:t>
            </a:r>
          </a:p>
        </p:txBody>
      </p:sp>
    </p:spTree>
  </p:cSld>
  <p:clrMapOvr>
    <a:masterClrMapping/>
  </p:clrMapOvr>
  <p:transition xmlns:p14="http://schemas.microsoft.com/office/powerpoint/2010/mai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Shape 164"/>
          <p:cNvSpPr txBox="1">
            <a:spLocks noGrp="1"/>
          </p:cNvSpPr>
          <p:nvPr>
            <p:ph type="title"/>
          </p:nvPr>
        </p:nvSpPr>
        <p:spPr>
          <a:xfrm>
            <a:off x="457200" y="56153"/>
            <a:ext cx="8229600" cy="857400"/>
          </a:xfrm>
          <a:prstGeom prst="rect">
            <a:avLst/>
          </a:prstGeom>
        </p:spPr>
        <p:txBody>
          <a:bodyPr lIns="91425" tIns="91425" rIns="91425" bIns="91425" anchor="b" anchorCtr="0">
            <a:noAutofit/>
          </a:bodyPr>
          <a:lstStyle/>
          <a:p>
            <a:pPr algn="ctr">
              <a:spcBef>
                <a:spcPts val="0"/>
              </a:spcBef>
              <a:buNone/>
            </a:pPr>
            <a:r>
              <a:rPr lang="en" sz="3000" u="sng">
                <a:latin typeface="Comic Sans MS"/>
                <a:ea typeface="Comic Sans MS"/>
                <a:cs typeface="Comic Sans MS"/>
                <a:sym typeface="Comic Sans MS"/>
              </a:rPr>
              <a:t>Helpful Growth Mindset Websites</a:t>
            </a:r>
          </a:p>
        </p:txBody>
      </p:sp>
      <p:sp>
        <p:nvSpPr>
          <p:cNvPr id="165" name="Shape 165"/>
          <p:cNvSpPr txBox="1">
            <a:spLocks noGrp="1"/>
          </p:cNvSpPr>
          <p:nvPr>
            <p:ph type="body" idx="1"/>
          </p:nvPr>
        </p:nvSpPr>
        <p:spPr>
          <a:xfrm>
            <a:off x="457200" y="913550"/>
            <a:ext cx="8229600" cy="3946200"/>
          </a:xfrm>
          <a:prstGeom prst="rect">
            <a:avLst/>
          </a:prstGeom>
        </p:spPr>
        <p:txBody>
          <a:bodyPr lIns="91425" tIns="91425" rIns="91425" bIns="91425" anchor="t" anchorCtr="0">
            <a:noAutofit/>
          </a:bodyPr>
          <a:lstStyle/>
          <a:p>
            <a:pPr marL="457200" lvl="0" indent="-342900" rtl="0">
              <a:spcBef>
                <a:spcPts val="0"/>
              </a:spcBef>
              <a:buClr>
                <a:srgbClr val="000000"/>
              </a:buClr>
              <a:buSzPct val="100000"/>
              <a:buFont typeface="Arial"/>
              <a:buAutoNum type="arabicPeriod"/>
            </a:pPr>
            <a:r>
              <a:rPr lang="en" sz="1800"/>
              <a:t>Ten Tips to Develop a Growth Mindset in your Classroom</a:t>
            </a:r>
          </a:p>
          <a:p>
            <a:pPr rtl="0">
              <a:spcBef>
                <a:spcPts val="0"/>
              </a:spcBef>
              <a:buNone/>
            </a:pPr>
            <a:r>
              <a:rPr lang="en" sz="1800" u="sng">
                <a:solidFill>
                  <a:schemeClr val="hlink"/>
                </a:solidFill>
                <a:hlinkClick r:id="rId3"/>
              </a:rPr>
              <a:t>http://deeplearning.edublogs.org/2014/08/03/top-ten-tips-for-developing-a-growth-mindset-in-your-classroom/#.VK12GmTF8me</a:t>
            </a:r>
          </a:p>
          <a:p>
            <a:pPr rtl="0">
              <a:spcBef>
                <a:spcPts val="0"/>
              </a:spcBef>
              <a:buNone/>
            </a:pPr>
            <a:endParaRPr sz="1800"/>
          </a:p>
          <a:p>
            <a:pPr rtl="0">
              <a:spcBef>
                <a:spcPts val="0"/>
              </a:spcBef>
              <a:buNone/>
            </a:pPr>
            <a:r>
              <a:rPr lang="en" sz="1800"/>
              <a:t>2. Growth Mindset Videos</a:t>
            </a:r>
          </a:p>
          <a:p>
            <a:pPr rtl="0">
              <a:spcBef>
                <a:spcPts val="0"/>
              </a:spcBef>
              <a:buNone/>
            </a:pPr>
            <a:r>
              <a:rPr lang="en" sz="1600" u="sng">
                <a:solidFill>
                  <a:schemeClr val="hlink"/>
                </a:solidFill>
                <a:hlinkClick r:id="rId4"/>
              </a:rPr>
              <a:t>http://www.mindsetworks.com/webnav/videogallery.aspx#FosteringGrowthMindsets</a:t>
            </a:r>
          </a:p>
          <a:p>
            <a:pPr rtl="0">
              <a:spcBef>
                <a:spcPts val="0"/>
              </a:spcBef>
              <a:buNone/>
            </a:pPr>
            <a:r>
              <a:rPr lang="en" sz="1600" u="sng">
                <a:solidFill>
                  <a:schemeClr val="hlink"/>
                </a:solidFill>
                <a:hlinkClick r:id="rId5"/>
              </a:rPr>
              <a:t>https://www.youtube.com/results?search_query=growth+mindset</a:t>
            </a:r>
          </a:p>
          <a:p>
            <a:pPr rtl="0">
              <a:spcBef>
                <a:spcPts val="0"/>
              </a:spcBef>
              <a:buNone/>
            </a:pPr>
            <a:endParaRPr sz="1800"/>
          </a:p>
          <a:p>
            <a:pPr rtl="0">
              <a:spcBef>
                <a:spcPts val="0"/>
              </a:spcBef>
              <a:buNone/>
            </a:pPr>
            <a:r>
              <a:rPr lang="en" sz="1800"/>
              <a:t>3. Creating a Growth Mindset in Your Students</a:t>
            </a:r>
          </a:p>
          <a:p>
            <a:pPr lvl="0" rtl="0">
              <a:spcBef>
                <a:spcPts val="0"/>
              </a:spcBef>
              <a:buNone/>
            </a:pPr>
            <a:r>
              <a:rPr lang="en" sz="1800" u="sng">
                <a:solidFill>
                  <a:schemeClr val="hlink"/>
                </a:solidFill>
                <a:hlinkClick r:id="rId6"/>
              </a:rPr>
              <a:t>http://www.thoughtfullearning.com/blogpost/get-smart-become-talent</a:t>
            </a:r>
          </a:p>
        </p:txBody>
      </p:sp>
    </p:spTree>
  </p:cSld>
  <p:clrMapOvr>
    <a:masterClrMapping/>
  </p:clrMapOvr>
  <p:transition xmlns:p14="http://schemas.microsoft.com/office/powerpoint/2010/mai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Shape 49"/>
          <p:cNvSpPr txBox="1">
            <a:spLocks noGrp="1"/>
          </p:cNvSpPr>
          <p:nvPr>
            <p:ph type="subTitle" idx="1"/>
          </p:nvPr>
        </p:nvSpPr>
        <p:spPr>
          <a:xfrm>
            <a:off x="259675" y="715100"/>
            <a:ext cx="8509200" cy="3065999"/>
          </a:xfrm>
          <a:prstGeom prst="rect">
            <a:avLst/>
          </a:prstGeom>
        </p:spPr>
        <p:txBody>
          <a:bodyPr lIns="91425" tIns="91425" rIns="91425" bIns="91425" anchor="t" anchorCtr="0">
            <a:noAutofit/>
          </a:bodyPr>
          <a:lstStyle/>
          <a:p>
            <a:pPr rtl="0">
              <a:spcBef>
                <a:spcPts val="0"/>
              </a:spcBef>
              <a:buNone/>
            </a:pPr>
            <a:endParaRPr sz="2400"/>
          </a:p>
          <a:p>
            <a:pPr rtl="0">
              <a:spcBef>
                <a:spcPts val="0"/>
              </a:spcBef>
              <a:buNone/>
            </a:pPr>
            <a:r>
              <a:rPr lang="en" sz="2400" b="1">
                <a:solidFill>
                  <a:srgbClr val="333333"/>
                </a:solidFill>
              </a:rPr>
              <a:t>“Failing is just another word for growing.”</a:t>
            </a:r>
          </a:p>
          <a:p>
            <a:pPr rtl="0">
              <a:spcBef>
                <a:spcPts val="0"/>
              </a:spcBef>
              <a:buNone/>
            </a:pPr>
            <a:endParaRPr sz="1000" b="1">
              <a:solidFill>
                <a:srgbClr val="333333"/>
              </a:solidFill>
            </a:endParaRPr>
          </a:p>
          <a:p>
            <a:pPr rtl="0">
              <a:spcBef>
                <a:spcPts val="0"/>
              </a:spcBef>
              <a:buNone/>
            </a:pPr>
            <a:endParaRPr sz="1000" b="1">
              <a:solidFill>
                <a:srgbClr val="333333"/>
              </a:solidFill>
            </a:endParaRPr>
          </a:p>
          <a:p>
            <a:pPr rtl="0">
              <a:spcBef>
                <a:spcPts val="0"/>
              </a:spcBef>
              <a:buNone/>
            </a:pPr>
            <a:r>
              <a:rPr lang="en" sz="1400" b="1">
                <a:solidFill>
                  <a:srgbClr val="333333"/>
                </a:solidFill>
              </a:rPr>
              <a:t>#youcanlearnanything</a:t>
            </a:r>
            <a:r>
              <a:rPr lang="en" sz="1400">
                <a:solidFill>
                  <a:srgbClr val="333333"/>
                </a:solidFill>
              </a:rPr>
              <a:t> </a:t>
            </a:r>
            <a:r>
              <a:rPr lang="en" sz="1400" b="1">
                <a:solidFill>
                  <a:srgbClr val="333333"/>
                </a:solidFill>
              </a:rPr>
              <a:t>#khanacademy</a:t>
            </a:r>
            <a:r>
              <a:rPr lang="en" sz="1400">
                <a:solidFill>
                  <a:srgbClr val="333333"/>
                </a:solidFill>
              </a:rPr>
              <a:t> </a:t>
            </a:r>
            <a:r>
              <a:rPr lang="en" sz="1400" b="1">
                <a:solidFill>
                  <a:srgbClr val="333333"/>
                </a:solidFill>
              </a:rPr>
              <a:t>#growth</a:t>
            </a:r>
            <a:r>
              <a:rPr lang="en" sz="1400">
                <a:solidFill>
                  <a:srgbClr val="333333"/>
                </a:solidFill>
              </a:rPr>
              <a:t> </a:t>
            </a:r>
          </a:p>
          <a:p>
            <a:pPr rtl="0">
              <a:spcBef>
                <a:spcPts val="0"/>
              </a:spcBef>
              <a:buNone/>
            </a:pPr>
            <a:endParaRPr sz="1400">
              <a:solidFill>
                <a:srgbClr val="333333"/>
              </a:solidFill>
            </a:endParaRPr>
          </a:p>
          <a:p>
            <a:pPr rtl="0">
              <a:spcBef>
                <a:spcPts val="0"/>
              </a:spcBef>
              <a:buNone/>
            </a:pPr>
            <a:endParaRPr sz="1400">
              <a:solidFill>
                <a:srgbClr val="333333"/>
              </a:solidFill>
            </a:endParaRPr>
          </a:p>
          <a:p>
            <a:pPr rtl="0">
              <a:spcBef>
                <a:spcPts val="0"/>
              </a:spcBef>
              <a:buNone/>
            </a:pPr>
            <a:endParaRPr sz="1000" b="1">
              <a:solidFill>
                <a:srgbClr val="333333"/>
              </a:solidFill>
            </a:endParaRPr>
          </a:p>
          <a:p>
            <a:pPr rtl="0">
              <a:spcBef>
                <a:spcPts val="0"/>
              </a:spcBef>
              <a:buNone/>
            </a:pPr>
            <a:r>
              <a:rPr lang="en" sz="2400" u="sng">
                <a:solidFill>
                  <a:schemeClr val="hlink"/>
                </a:solidFill>
                <a:hlinkClick r:id="rId3"/>
              </a:rPr>
              <a:t>https://www.youtube.com/watch?v=JC82Il2cjqA</a:t>
            </a:r>
          </a:p>
          <a:p>
            <a:pPr>
              <a:spcBef>
                <a:spcPts val="0"/>
              </a:spcBef>
              <a:buNone/>
            </a:pPr>
            <a:endParaRPr/>
          </a:p>
        </p:txBody>
      </p:sp>
    </p:spTree>
  </p:cSld>
  <p:clrMapOvr>
    <a:masterClrMapping/>
  </p:clrMapOvr>
  <p:transition xmlns:p14="http://schemas.microsoft.com/office/powerpoint/2010/mai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lgn="ctr">
              <a:spcBef>
                <a:spcPts val="0"/>
              </a:spcBef>
              <a:buNone/>
            </a:pPr>
            <a:r>
              <a:rPr lang="en" sz="4800" u="sng">
                <a:latin typeface="Comic Sans MS"/>
                <a:ea typeface="Comic Sans MS"/>
                <a:cs typeface="Comic Sans MS"/>
                <a:sym typeface="Comic Sans MS"/>
              </a:rPr>
              <a:t>Goals of this Presentation</a:t>
            </a:r>
          </a:p>
        </p:txBody>
      </p:sp>
      <p:sp>
        <p:nvSpPr>
          <p:cNvPr id="55" name="Shape 55"/>
          <p:cNvSpPr txBox="1">
            <a:spLocks noGrp="1"/>
          </p:cNvSpPr>
          <p:nvPr>
            <p:ph type="body" idx="1"/>
          </p:nvPr>
        </p:nvSpPr>
        <p:spPr>
          <a:xfrm>
            <a:off x="457200" y="974775"/>
            <a:ext cx="8229600" cy="4078799"/>
          </a:xfrm>
          <a:prstGeom prst="rect">
            <a:avLst/>
          </a:prstGeom>
        </p:spPr>
        <p:txBody>
          <a:bodyPr lIns="91425" tIns="91425" rIns="91425" bIns="91425" anchor="t" anchorCtr="0">
            <a:noAutofit/>
          </a:bodyPr>
          <a:lstStyle/>
          <a:p>
            <a:pPr marL="457200" lvl="0" indent="-400050" rtl="0">
              <a:spcBef>
                <a:spcPts val="0"/>
              </a:spcBef>
              <a:buClr>
                <a:srgbClr val="000000"/>
              </a:buClr>
              <a:buSzPct val="100000"/>
              <a:buFont typeface="Arial"/>
              <a:buAutoNum type="arabicPeriod"/>
            </a:pPr>
            <a:r>
              <a:rPr lang="en" sz="2700"/>
              <a:t>Understand the difference between a growth and fixed mindset</a:t>
            </a:r>
          </a:p>
          <a:p>
            <a:pPr lvl="0" rtl="0">
              <a:spcBef>
                <a:spcPts val="0"/>
              </a:spcBef>
              <a:buNone/>
            </a:pPr>
            <a:endParaRPr sz="2700"/>
          </a:p>
          <a:p>
            <a:pPr rtl="0">
              <a:spcBef>
                <a:spcPts val="0"/>
              </a:spcBef>
              <a:buNone/>
            </a:pPr>
            <a:r>
              <a:rPr lang="en" sz="2700"/>
              <a:t>2. Comprehend how these mindsets impact a    </a:t>
            </a:r>
          </a:p>
          <a:p>
            <a:pPr rtl="0">
              <a:spcBef>
                <a:spcPts val="0"/>
              </a:spcBef>
              <a:buNone/>
            </a:pPr>
            <a:r>
              <a:rPr lang="en" sz="2700"/>
              <a:t>    classroom environment</a:t>
            </a:r>
          </a:p>
          <a:p>
            <a:pPr lvl="0" rtl="0">
              <a:spcBef>
                <a:spcPts val="0"/>
              </a:spcBef>
              <a:buNone/>
            </a:pPr>
            <a:endParaRPr sz="2700"/>
          </a:p>
          <a:p>
            <a:pPr rtl="0">
              <a:spcBef>
                <a:spcPts val="0"/>
              </a:spcBef>
              <a:buNone/>
            </a:pPr>
            <a:r>
              <a:rPr lang="en" sz="2700"/>
              <a:t>3. Learn specific strategies to implement in the </a:t>
            </a:r>
          </a:p>
          <a:p>
            <a:pPr rtl="0">
              <a:spcBef>
                <a:spcPts val="0"/>
              </a:spcBef>
              <a:buNone/>
            </a:pPr>
            <a:r>
              <a:rPr lang="en" sz="2700"/>
              <a:t>    classroom</a:t>
            </a:r>
          </a:p>
          <a:p>
            <a:pPr lvl="0">
              <a:spcBef>
                <a:spcPts val="0"/>
              </a:spcBef>
              <a:buNone/>
            </a:pPr>
            <a:endParaRPr/>
          </a:p>
        </p:txBody>
      </p:sp>
    </p:spTree>
  </p:cSld>
  <p:clrMapOvr>
    <a:masterClrMapping/>
  </p:clrMapOvr>
  <p:transition xmlns:p14="http://schemas.microsoft.com/office/powerpoint/2010/mai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a:spLocks noGrp="1"/>
          </p:cNvSpPr>
          <p:nvPr>
            <p:ph type="body" idx="1"/>
          </p:nvPr>
        </p:nvSpPr>
        <p:spPr>
          <a:xfrm>
            <a:off x="327375" y="974850"/>
            <a:ext cx="8359499" cy="4013700"/>
          </a:xfrm>
          <a:prstGeom prst="rect">
            <a:avLst/>
          </a:prstGeom>
          <a:noFill/>
          <a:ln>
            <a:noFill/>
          </a:ln>
        </p:spPr>
        <p:txBody>
          <a:bodyPr lIns="91425" tIns="45700" rIns="91425" bIns="45700" anchor="t" anchorCtr="0">
            <a:noAutofit/>
          </a:bodyPr>
          <a:lstStyle/>
          <a:p>
            <a:pPr marL="457200" marR="0" lvl="0" indent="-457200" algn="l" rtl="0">
              <a:lnSpc>
                <a:spcPct val="90000"/>
              </a:lnSpc>
              <a:spcBef>
                <a:spcPts val="0"/>
              </a:spcBef>
              <a:spcAft>
                <a:spcPts val="0"/>
              </a:spcAft>
              <a:buClr>
                <a:schemeClr val="accent1"/>
              </a:buClr>
              <a:buSzPct val="68000"/>
              <a:buFont typeface="Noto Symbol"/>
              <a:buChar char=""/>
            </a:pPr>
            <a:r>
              <a:rPr lang="en" sz="2700" b="0" i="0" u="none" strike="noStrike" cap="none" baseline="0">
                <a:solidFill>
                  <a:schemeClr val="dk1"/>
                </a:solidFill>
                <a:latin typeface="Rambla"/>
                <a:ea typeface="Rambla"/>
                <a:cs typeface="Rambla"/>
                <a:sym typeface="Rambla"/>
              </a:rPr>
              <a:t>Dweck has done research over the last 30 years with children and young adults in the USA</a:t>
            </a:r>
          </a:p>
          <a:p>
            <a:pPr marL="457200" marR="0" lvl="0" indent="-457200" algn="l" rtl="0">
              <a:lnSpc>
                <a:spcPct val="90000"/>
              </a:lnSpc>
              <a:spcBef>
                <a:spcPts val="400"/>
              </a:spcBef>
              <a:spcAft>
                <a:spcPts val="0"/>
              </a:spcAft>
              <a:buClr>
                <a:schemeClr val="dk1"/>
              </a:buClr>
              <a:buFont typeface="Rambla"/>
              <a:buNone/>
            </a:pPr>
            <a:endParaRPr sz="2700" b="0" i="0" u="none" strike="noStrike" cap="none" baseline="0">
              <a:solidFill>
                <a:schemeClr val="dk1"/>
              </a:solidFill>
              <a:latin typeface="Rambla"/>
              <a:ea typeface="Rambla"/>
              <a:cs typeface="Rambla"/>
              <a:sym typeface="Rambla"/>
            </a:endParaRPr>
          </a:p>
          <a:p>
            <a:pPr marL="457200" marR="0" lvl="0" indent="-457200" algn="l" rtl="0">
              <a:lnSpc>
                <a:spcPct val="90000"/>
              </a:lnSpc>
              <a:spcBef>
                <a:spcPts val="400"/>
              </a:spcBef>
              <a:spcAft>
                <a:spcPts val="0"/>
              </a:spcAft>
              <a:buClr>
                <a:schemeClr val="accent1"/>
              </a:buClr>
              <a:buSzPct val="68000"/>
              <a:buFont typeface="Noto Symbol"/>
              <a:buChar char=""/>
            </a:pPr>
            <a:r>
              <a:rPr lang="en" sz="2700" b="0" i="0" u="none" strike="noStrike" cap="none" baseline="0">
                <a:solidFill>
                  <a:schemeClr val="dk1"/>
                </a:solidFill>
                <a:latin typeface="Rambla"/>
                <a:ea typeface="Rambla"/>
                <a:cs typeface="Rambla"/>
                <a:sym typeface="Rambla"/>
              </a:rPr>
              <a:t>She is particularly interested in how students view themselves as learners</a:t>
            </a:r>
          </a:p>
          <a:p>
            <a:pPr marL="457200" marR="0" lvl="0" indent="-457200" algn="l" rtl="0">
              <a:lnSpc>
                <a:spcPct val="90000"/>
              </a:lnSpc>
              <a:spcBef>
                <a:spcPts val="400"/>
              </a:spcBef>
              <a:spcAft>
                <a:spcPts val="0"/>
              </a:spcAft>
              <a:buClr>
                <a:schemeClr val="dk1"/>
              </a:buClr>
              <a:buFont typeface="Rambla"/>
              <a:buNone/>
            </a:pPr>
            <a:endParaRPr sz="2700" b="0" i="0" u="none" strike="noStrike" cap="none" baseline="0">
              <a:solidFill>
                <a:schemeClr val="dk1"/>
              </a:solidFill>
              <a:latin typeface="Rambla"/>
              <a:ea typeface="Rambla"/>
              <a:cs typeface="Rambla"/>
              <a:sym typeface="Rambla"/>
            </a:endParaRPr>
          </a:p>
          <a:p>
            <a:pPr marL="457200" marR="0" lvl="0" indent="-457200" algn="l" rtl="0">
              <a:lnSpc>
                <a:spcPct val="90000"/>
              </a:lnSpc>
              <a:spcBef>
                <a:spcPts val="400"/>
              </a:spcBef>
              <a:spcAft>
                <a:spcPts val="0"/>
              </a:spcAft>
              <a:buClr>
                <a:schemeClr val="accent1"/>
              </a:buClr>
              <a:buSzPct val="68000"/>
              <a:buFont typeface="Noto Symbol"/>
              <a:buChar char=""/>
            </a:pPr>
            <a:r>
              <a:rPr lang="en" sz="2700" b="0" i="0" u="none" strike="noStrike" cap="none" baseline="0">
                <a:solidFill>
                  <a:schemeClr val="dk1"/>
                </a:solidFill>
                <a:latin typeface="Rambla"/>
                <a:ea typeface="Rambla"/>
                <a:cs typeface="Rambla"/>
                <a:sym typeface="Rambla"/>
              </a:rPr>
              <a:t>The student’s self-theory is likely to have a major effect on their self-belief, their motivation to learn, and their resilience</a:t>
            </a:r>
          </a:p>
        </p:txBody>
      </p:sp>
      <p:pic>
        <p:nvPicPr>
          <p:cNvPr id="61" name="Shape 61"/>
          <p:cNvPicPr preferRelativeResize="0">
            <a:picLocks noGrp="1"/>
          </p:cNvPicPr>
          <p:nvPr>
            <p:ph type="title"/>
          </p:nvPr>
        </p:nvPicPr>
        <p:blipFill rotWithShape="1">
          <a:blip r:embed="rId3">
            <a:alphaModFix/>
          </a:blip>
          <a:srcRect/>
          <a:stretch/>
        </p:blipFill>
        <p:spPr>
          <a:xfrm>
            <a:off x="327375" y="0"/>
            <a:ext cx="8204699" cy="974999"/>
          </a:xfrm>
          <a:prstGeom prst="rect">
            <a:avLst/>
          </a:prstGeom>
          <a:noFill/>
          <a:ln>
            <a:noFill/>
          </a:ln>
        </p:spPr>
      </p:pic>
      <p:sp>
        <p:nvSpPr>
          <p:cNvPr id="62" name="Shape 62"/>
          <p:cNvSpPr txBox="1"/>
          <p:nvPr/>
        </p:nvSpPr>
        <p:spPr>
          <a:xfrm>
            <a:off x="3663175" y="75000"/>
            <a:ext cx="2726400" cy="825000"/>
          </a:xfrm>
          <a:prstGeom prst="rect">
            <a:avLst/>
          </a:prstGeom>
          <a:noFill/>
          <a:ln>
            <a:noFill/>
          </a:ln>
        </p:spPr>
        <p:txBody>
          <a:bodyPr lIns="91425" tIns="91425" rIns="91425" bIns="91425" anchor="t" anchorCtr="0">
            <a:noAutofit/>
          </a:bodyPr>
          <a:lstStyle/>
          <a:p>
            <a:pPr rtl="0">
              <a:spcBef>
                <a:spcPts val="0"/>
              </a:spcBef>
              <a:buNone/>
            </a:pPr>
            <a:endParaRPr sz="1200">
              <a:solidFill>
                <a:srgbClr val="820000"/>
              </a:solidFill>
            </a:endParaRPr>
          </a:p>
          <a:p>
            <a:pPr rtl="0">
              <a:spcBef>
                <a:spcPts val="0"/>
              </a:spcBef>
              <a:buNone/>
            </a:pPr>
            <a:endParaRPr sz="1200">
              <a:solidFill>
                <a:srgbClr val="820000"/>
              </a:solidFill>
            </a:endParaRPr>
          </a:p>
          <a:p>
            <a:pPr>
              <a:spcBef>
                <a:spcPts val="0"/>
              </a:spcBef>
              <a:buNone/>
            </a:pPr>
            <a:r>
              <a:rPr lang="en" sz="1200">
                <a:solidFill>
                  <a:srgbClr val="820000"/>
                </a:solidFill>
              </a:rPr>
              <a:t>dweck@stanford.edu</a:t>
            </a:r>
          </a:p>
        </p:txBody>
      </p:sp>
    </p:spTree>
  </p:cSld>
  <p:clrMapOvr>
    <a:masterClrMapping/>
  </p:clrMapOvr>
  <p:transition xmlns:p14="http://schemas.microsoft.com/office/powerpoint/2010/mai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body" idx="1"/>
          </p:nvPr>
        </p:nvSpPr>
        <p:spPr>
          <a:xfrm>
            <a:off x="119850" y="1110850"/>
            <a:ext cx="8868900" cy="3868800"/>
          </a:xfrm>
          <a:prstGeom prst="rect">
            <a:avLst/>
          </a:prstGeom>
          <a:ln w="9525" cap="flat" cmpd="sng">
            <a:solidFill>
              <a:schemeClr val="dk1"/>
            </a:solidFill>
            <a:prstDash val="solid"/>
            <a:round/>
            <a:headEnd type="none" w="med" len="med"/>
            <a:tailEnd type="none" w="med" len="med"/>
          </a:ln>
        </p:spPr>
        <p:txBody>
          <a:bodyPr lIns="91425" tIns="91425" rIns="91425" bIns="91425" anchor="t" anchorCtr="0">
            <a:noAutofit/>
          </a:bodyPr>
          <a:lstStyle/>
          <a:p>
            <a:pPr marL="0" indent="0" rtl="0">
              <a:lnSpc>
                <a:spcPct val="157636"/>
              </a:lnSpc>
              <a:spcBef>
                <a:spcPts val="0"/>
              </a:spcBef>
              <a:buNone/>
            </a:pPr>
            <a:r>
              <a:rPr lang="en" sz="1800">
                <a:solidFill>
                  <a:srgbClr val="555555"/>
                </a:solidFill>
                <a:latin typeface="Trebuchet MS"/>
                <a:ea typeface="Trebuchet MS"/>
                <a:cs typeface="Trebuchet MS"/>
                <a:sym typeface="Trebuchet MS"/>
              </a:rPr>
              <a:t>-Understand that intelligence can be developed</a:t>
            </a:r>
          </a:p>
          <a:p>
            <a:pPr marL="0" lvl="0" indent="0" rtl="0">
              <a:lnSpc>
                <a:spcPct val="157636"/>
              </a:lnSpc>
              <a:spcBef>
                <a:spcPts val="0"/>
              </a:spcBef>
              <a:buNone/>
            </a:pPr>
            <a:endParaRPr sz="1800">
              <a:solidFill>
                <a:srgbClr val="555555"/>
              </a:solidFill>
              <a:latin typeface="Trebuchet MS"/>
              <a:ea typeface="Trebuchet MS"/>
              <a:cs typeface="Trebuchet MS"/>
              <a:sym typeface="Trebuchet MS"/>
            </a:endParaRPr>
          </a:p>
          <a:p>
            <a:pPr marL="0" lvl="0" indent="0" rtl="0">
              <a:lnSpc>
                <a:spcPct val="157636"/>
              </a:lnSpc>
              <a:spcBef>
                <a:spcPts val="0"/>
              </a:spcBef>
              <a:buNone/>
            </a:pPr>
            <a:r>
              <a:rPr lang="en" sz="1800">
                <a:solidFill>
                  <a:srgbClr val="555555"/>
                </a:solidFill>
                <a:latin typeface="Trebuchet MS"/>
                <a:ea typeface="Trebuchet MS"/>
                <a:cs typeface="Trebuchet MS"/>
                <a:sym typeface="Trebuchet MS"/>
              </a:rPr>
              <a:t>-Students focus on improvement instead of worrying about how smart they are</a:t>
            </a:r>
          </a:p>
          <a:p>
            <a:pPr marL="0" lvl="0" indent="0" rtl="0">
              <a:lnSpc>
                <a:spcPct val="157636"/>
              </a:lnSpc>
              <a:spcBef>
                <a:spcPts val="0"/>
              </a:spcBef>
              <a:buNone/>
            </a:pPr>
            <a:r>
              <a:rPr lang="en" sz="1800">
                <a:solidFill>
                  <a:srgbClr val="555555"/>
                </a:solidFill>
                <a:latin typeface="Trebuchet MS"/>
                <a:ea typeface="Trebuchet MS"/>
                <a:cs typeface="Trebuchet MS"/>
                <a:sym typeface="Trebuchet MS"/>
              </a:rPr>
              <a:t>                                                              (work hard to learn more and get smarter) </a:t>
            </a:r>
          </a:p>
          <a:p>
            <a:pPr marL="0" lvl="0" indent="0" rtl="0">
              <a:lnSpc>
                <a:spcPct val="157636"/>
              </a:lnSpc>
              <a:spcBef>
                <a:spcPts val="0"/>
              </a:spcBef>
              <a:buNone/>
            </a:pPr>
            <a:endParaRPr sz="1800">
              <a:solidFill>
                <a:srgbClr val="555555"/>
              </a:solidFill>
              <a:latin typeface="Trebuchet MS"/>
              <a:ea typeface="Trebuchet MS"/>
              <a:cs typeface="Trebuchet MS"/>
              <a:sym typeface="Trebuchet MS"/>
            </a:endParaRPr>
          </a:p>
          <a:p>
            <a:pPr marL="0" lvl="0" indent="0" rtl="0">
              <a:lnSpc>
                <a:spcPct val="157636"/>
              </a:lnSpc>
              <a:spcBef>
                <a:spcPts val="0"/>
              </a:spcBef>
              <a:buNone/>
            </a:pPr>
            <a:r>
              <a:rPr lang="en" sz="1800">
                <a:solidFill>
                  <a:srgbClr val="555555"/>
                </a:solidFill>
                <a:latin typeface="Trebuchet MS"/>
                <a:ea typeface="Trebuchet MS"/>
                <a:cs typeface="Trebuchet MS"/>
                <a:sym typeface="Trebuchet MS"/>
              </a:rPr>
              <a:t>-Students who learn this mindset show greater...</a:t>
            </a:r>
          </a:p>
          <a:p>
            <a:pPr marL="3200400" lvl="0" indent="457200" rtl="0">
              <a:lnSpc>
                <a:spcPct val="157636"/>
              </a:lnSpc>
              <a:spcBef>
                <a:spcPts val="0"/>
              </a:spcBef>
              <a:buNone/>
            </a:pPr>
            <a:r>
              <a:rPr lang="en" sz="1800" b="1">
                <a:solidFill>
                  <a:srgbClr val="555555"/>
                </a:solidFill>
                <a:latin typeface="Trebuchet MS"/>
                <a:ea typeface="Trebuchet MS"/>
                <a:cs typeface="Trebuchet MS"/>
                <a:sym typeface="Trebuchet MS"/>
              </a:rPr>
              <a:t>motivation in school !</a:t>
            </a:r>
          </a:p>
          <a:p>
            <a:pPr marL="4572000" lvl="0" indent="457200" rtl="0">
              <a:lnSpc>
                <a:spcPct val="157636"/>
              </a:lnSpc>
              <a:spcBef>
                <a:spcPts val="0"/>
              </a:spcBef>
              <a:buNone/>
            </a:pPr>
            <a:r>
              <a:rPr lang="en" sz="1800" b="1">
                <a:solidFill>
                  <a:srgbClr val="555555"/>
                </a:solidFill>
                <a:latin typeface="Trebuchet MS"/>
                <a:ea typeface="Trebuchet MS"/>
                <a:cs typeface="Trebuchet MS"/>
                <a:sym typeface="Trebuchet MS"/>
              </a:rPr>
              <a:t>better grades !!</a:t>
            </a:r>
          </a:p>
          <a:p>
            <a:pPr marL="5486400" lvl="0" indent="457200">
              <a:lnSpc>
                <a:spcPct val="157636"/>
              </a:lnSpc>
              <a:spcBef>
                <a:spcPts val="0"/>
              </a:spcBef>
              <a:buClr>
                <a:schemeClr val="dk1"/>
              </a:buClr>
              <a:buSzPct val="61111"/>
              <a:buFont typeface="Arial"/>
              <a:buNone/>
            </a:pPr>
            <a:r>
              <a:rPr lang="en" sz="1800" b="1">
                <a:solidFill>
                  <a:schemeClr val="dk1"/>
                </a:solidFill>
                <a:latin typeface="Trebuchet MS"/>
                <a:ea typeface="Trebuchet MS"/>
                <a:cs typeface="Trebuchet MS"/>
                <a:sym typeface="Trebuchet MS"/>
              </a:rPr>
              <a:t>higher test scores !!!</a:t>
            </a:r>
          </a:p>
        </p:txBody>
      </p:sp>
      <p:sp>
        <p:nvSpPr>
          <p:cNvPr id="69" name="Shape 69"/>
          <p:cNvSpPr txBox="1">
            <a:spLocks noGrp="1"/>
          </p:cNvSpPr>
          <p:nvPr>
            <p:ph type="title"/>
          </p:nvPr>
        </p:nvSpPr>
        <p:spPr>
          <a:xfrm>
            <a:off x="119850" y="205975"/>
            <a:ext cx="8467200" cy="857400"/>
          </a:xfrm>
          <a:prstGeom prst="rect">
            <a:avLst/>
          </a:prstGeom>
        </p:spPr>
        <p:txBody>
          <a:bodyPr lIns="91425" tIns="91425" rIns="91425" bIns="91425" anchor="ctr" anchorCtr="0">
            <a:noAutofit/>
          </a:bodyPr>
          <a:lstStyle/>
          <a:p>
            <a:pPr>
              <a:spcBef>
                <a:spcPts val="0"/>
              </a:spcBef>
              <a:buNone/>
            </a:pPr>
            <a:r>
              <a:rPr lang="en" b="1">
                <a:solidFill>
                  <a:srgbClr val="536C71"/>
                </a:solidFill>
                <a:latin typeface="Comic Sans MS"/>
                <a:ea typeface="Comic Sans MS"/>
                <a:cs typeface="Comic Sans MS"/>
                <a:sym typeface="Comic Sans MS"/>
              </a:rPr>
              <a:t>Why the Growth Mindset?</a:t>
            </a:r>
          </a:p>
        </p:txBody>
      </p:sp>
    </p:spTree>
  </p:cSld>
  <p:clrMapOvr>
    <a:masterClrMapping/>
  </p:clrMapOvr>
  <p:transition xmlns:p14="http://schemas.microsoft.com/office/powerpoint/2010/mai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Shape 74"/>
          <p:cNvSpPr txBox="1">
            <a:spLocks noGrp="1"/>
          </p:cNvSpPr>
          <p:nvPr>
            <p:ph type="body" idx="1"/>
          </p:nvPr>
        </p:nvSpPr>
        <p:spPr>
          <a:xfrm>
            <a:off x="457200" y="1110852"/>
            <a:ext cx="8229600" cy="3394500"/>
          </a:xfrm>
          <a:prstGeom prst="rect">
            <a:avLst/>
          </a:prstGeom>
        </p:spPr>
        <p:txBody>
          <a:bodyPr lIns="91425" tIns="91425" rIns="91425" bIns="91425" anchor="t" anchorCtr="0">
            <a:noAutofit/>
          </a:bodyPr>
          <a:lstStyle/>
          <a:p>
            <a:pPr marL="0" indent="0" rtl="0">
              <a:spcBef>
                <a:spcPts val="0"/>
              </a:spcBef>
              <a:buNone/>
            </a:pPr>
            <a:r>
              <a:rPr lang="en"/>
              <a:t>Growth Mindset is all about creating a </a:t>
            </a:r>
            <a:r>
              <a:rPr lang="en" b="1"/>
              <a:t>culture </a:t>
            </a:r>
            <a:r>
              <a:rPr lang="en"/>
              <a:t>that maximize student learning.  </a:t>
            </a:r>
          </a:p>
          <a:p>
            <a:pPr marL="0" indent="0" rtl="0">
              <a:spcBef>
                <a:spcPts val="0"/>
              </a:spcBef>
              <a:buNone/>
            </a:pPr>
            <a:endParaRPr/>
          </a:p>
          <a:p>
            <a:pPr marL="0" indent="0">
              <a:spcBef>
                <a:spcPts val="0"/>
              </a:spcBef>
              <a:buNone/>
            </a:pPr>
            <a:r>
              <a:rPr lang="en"/>
              <a:t>Describe the culture you want to set in your classroom. List your expectations and classroom philosophy </a:t>
            </a:r>
          </a:p>
        </p:txBody>
      </p:sp>
      <p:sp>
        <p:nvSpPr>
          <p:cNvPr id="75" name="Shape 75"/>
          <p:cNvSpPr txBox="1">
            <a:spLocks noGrp="1"/>
          </p:cNvSpPr>
          <p:nvPr>
            <p:ph type="title"/>
          </p:nvPr>
        </p:nvSpPr>
        <p:spPr>
          <a:xfrm>
            <a:off x="457200" y="205977"/>
            <a:ext cx="8229600" cy="857400"/>
          </a:xfrm>
          <a:prstGeom prst="rect">
            <a:avLst/>
          </a:prstGeom>
        </p:spPr>
        <p:txBody>
          <a:bodyPr lIns="91425" tIns="91425" rIns="91425" bIns="91425" anchor="ctr" anchorCtr="0">
            <a:noAutofit/>
          </a:bodyPr>
          <a:lstStyle/>
          <a:p>
            <a:pPr algn="ctr">
              <a:spcBef>
                <a:spcPts val="0"/>
              </a:spcBef>
              <a:buNone/>
            </a:pPr>
            <a:r>
              <a:rPr lang="en"/>
              <a:t>Creating a Culture</a:t>
            </a:r>
          </a:p>
        </p:txBody>
      </p:sp>
    </p:spTree>
  </p:cSld>
  <p:clrMapOvr>
    <a:masterClrMapping/>
  </p:clrMapOvr>
  <p:transition xmlns:p14="http://schemas.microsoft.com/office/powerpoint/2010/mai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457200" y="552478"/>
            <a:ext cx="8229600" cy="857400"/>
          </a:xfrm>
          <a:prstGeom prst="rect">
            <a:avLst/>
          </a:prstGeom>
        </p:spPr>
        <p:txBody>
          <a:bodyPr lIns="91425" tIns="91425" rIns="91425" bIns="91425" anchor="b" anchorCtr="0">
            <a:noAutofit/>
          </a:bodyPr>
          <a:lstStyle/>
          <a:p>
            <a:pPr lvl="0" algn="ctr" rtl="0">
              <a:spcBef>
                <a:spcPts val="0"/>
              </a:spcBef>
              <a:buNone/>
            </a:pPr>
            <a:r>
              <a:rPr lang="en" i="1" u="sng"/>
              <a:t>Fixed or Growth Mindset?</a:t>
            </a:r>
          </a:p>
        </p:txBody>
      </p:sp>
      <p:sp>
        <p:nvSpPr>
          <p:cNvPr id="81" name="Shape 81"/>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algn="ctr" rtl="0">
              <a:spcBef>
                <a:spcPts val="0"/>
              </a:spcBef>
              <a:buNone/>
            </a:pPr>
            <a:endParaRPr sz="2400" b="1"/>
          </a:p>
          <a:p>
            <a:pPr algn="ctr" rtl="0">
              <a:spcBef>
                <a:spcPts val="0"/>
              </a:spcBef>
              <a:buNone/>
            </a:pPr>
            <a:r>
              <a:rPr lang="en"/>
              <a:t>Fixed or Growth Quiz</a:t>
            </a:r>
          </a:p>
          <a:p>
            <a:pPr algn="ctr" rtl="0">
              <a:spcBef>
                <a:spcPts val="0"/>
              </a:spcBef>
              <a:buNone/>
            </a:pPr>
            <a:endParaRPr/>
          </a:p>
          <a:p>
            <a:pPr algn="l" rtl="0">
              <a:spcBef>
                <a:spcPts val="0"/>
              </a:spcBef>
              <a:buNone/>
            </a:pPr>
            <a:endParaRPr/>
          </a:p>
          <a:p>
            <a:pPr algn="ctr" rtl="0">
              <a:spcBef>
                <a:spcPts val="0"/>
              </a:spcBef>
              <a:buNone/>
            </a:pPr>
            <a:endParaRPr/>
          </a:p>
          <a:p>
            <a:pPr lvl="0" algn="ctr" rtl="0">
              <a:spcBef>
                <a:spcPts val="0"/>
              </a:spcBef>
              <a:buNone/>
            </a:pPr>
            <a:r>
              <a:rPr lang="en" sz="2400" b="1">
                <a:solidFill>
                  <a:schemeClr val="dk1"/>
                </a:solidFill>
              </a:rPr>
              <a:t>Intelligence</a:t>
            </a:r>
            <a:r>
              <a:rPr lang="en" sz="2400">
                <a:solidFill>
                  <a:schemeClr val="dk1"/>
                </a:solidFill>
              </a:rPr>
              <a:t>=______ </a:t>
            </a:r>
            <a:r>
              <a:rPr lang="en" sz="2400" b="1">
                <a:solidFill>
                  <a:schemeClr val="dk1"/>
                </a:solidFill>
              </a:rPr>
              <a:t>effort </a:t>
            </a:r>
            <a:r>
              <a:rPr lang="en" sz="2400">
                <a:solidFill>
                  <a:schemeClr val="dk1"/>
                </a:solidFill>
              </a:rPr>
              <a:t>+ ________  </a:t>
            </a:r>
            <a:r>
              <a:rPr lang="en" sz="2400" b="1">
                <a:solidFill>
                  <a:schemeClr val="dk1"/>
                </a:solidFill>
              </a:rPr>
              <a:t>natural ability</a:t>
            </a:r>
          </a:p>
        </p:txBody>
      </p:sp>
    </p:spTree>
  </p:cSld>
  <p:clrMapOvr>
    <a:masterClrMapping/>
  </p:clrMapOvr>
  <p:transition xmlns:p14="http://schemas.microsoft.com/office/powerpoint/2010/mai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Shape 86"/>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endParaRPr/>
          </a:p>
        </p:txBody>
      </p:sp>
      <p:sp>
        <p:nvSpPr>
          <p:cNvPr id="87" name="Shape 87"/>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a:spcBef>
                <a:spcPts val="0"/>
              </a:spcBef>
              <a:buNone/>
            </a:pPr>
            <a:endParaRPr/>
          </a:p>
        </p:txBody>
      </p:sp>
      <p:pic>
        <p:nvPicPr>
          <p:cNvPr id="88" name="Shape 88"/>
          <p:cNvPicPr preferRelativeResize="0"/>
          <p:nvPr/>
        </p:nvPicPr>
        <p:blipFill>
          <a:blip r:embed="rId3">
            <a:alphaModFix/>
          </a:blip>
          <a:stretch>
            <a:fillRect/>
          </a:stretch>
        </p:blipFill>
        <p:spPr>
          <a:xfrm>
            <a:off x="0" y="-12"/>
            <a:ext cx="9199749" cy="5043624"/>
          </a:xfrm>
          <a:prstGeom prst="rect">
            <a:avLst/>
          </a:prstGeom>
          <a:noFill/>
          <a:ln>
            <a:noFill/>
          </a:ln>
        </p:spPr>
      </p:pic>
    </p:spTree>
  </p:cSld>
  <p:clrMapOvr>
    <a:masterClrMapping/>
  </p:clrMapOvr>
  <p:transition xmlns:p14="http://schemas.microsoft.com/office/powerpoint/2010/main" spd="slow">
    <p:cut/>
  </p:transition>
</p:sld>
</file>

<file path=ppt/theme/theme1.xml><?xml version="1.0" encoding="utf-8"?>
<a:theme xmlns:a="http://schemas.openxmlformats.org/drawingml/2006/main" name="light-gradien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854</Words>
  <Application>Microsoft Macintosh PowerPoint</Application>
  <PresentationFormat>On-screen Show (16:9)</PresentationFormat>
  <Paragraphs>148</Paragraphs>
  <Slides>21</Slides>
  <Notes>21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light-gradient</vt:lpstr>
      <vt:lpstr>   </vt:lpstr>
      <vt:lpstr>  GROWTH recipe   People with a growth mindset believe that their most basic abilities can be developed through dedication and hard work.  They understand that effort is the key to success.   This view creates a love of learning and a resilience that is essential for great achievement. </vt:lpstr>
      <vt:lpstr>PowerPoint Presentation</vt:lpstr>
      <vt:lpstr>Goals of this Presentation</vt:lpstr>
      <vt:lpstr>PowerPoint Presentation</vt:lpstr>
      <vt:lpstr>Why the Growth Mindset?</vt:lpstr>
      <vt:lpstr>Creating a Culture</vt:lpstr>
      <vt:lpstr>Fixed or Growth Mindset?</vt:lpstr>
      <vt:lpstr>PowerPoint Presentation</vt:lpstr>
      <vt:lpstr>Student Issues</vt:lpstr>
      <vt:lpstr>Fixed vs. Growth in a Nutshell</vt:lpstr>
      <vt:lpstr>PowerPoint Presentation</vt:lpstr>
      <vt:lpstr>What does a Growth Mindset School look like?</vt:lpstr>
      <vt:lpstr>Growth Mindset Video</vt:lpstr>
      <vt:lpstr>GRIT video discussion</vt:lpstr>
      <vt:lpstr>Philosophy  of a Growth Mindset Classroom</vt:lpstr>
      <vt:lpstr>How to Implement in the Classroom?</vt:lpstr>
      <vt:lpstr> How to Implement in the Classroom?</vt:lpstr>
      <vt:lpstr>The use of PRAISE</vt:lpstr>
      <vt:lpstr>PowerPoint Presentation</vt:lpstr>
      <vt:lpstr>Helpful Growth Mindset Websites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cp:lastModifiedBy>Sean Sterner</cp:lastModifiedBy>
  <cp:revision>1</cp:revision>
  <dcterms:modified xsi:type="dcterms:W3CDTF">2015-06-11T19:07:17Z</dcterms:modified>
</cp:coreProperties>
</file>